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ebp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3"/>
  </p:notesMasterIdLst>
  <p:sldIdLst>
    <p:sldId id="256" r:id="rId2"/>
    <p:sldId id="340" r:id="rId3"/>
    <p:sldId id="402" r:id="rId4"/>
    <p:sldId id="260" r:id="rId5"/>
    <p:sldId id="261" r:id="rId6"/>
    <p:sldId id="403" r:id="rId7"/>
    <p:sldId id="280" r:id="rId8"/>
    <p:sldId id="270" r:id="rId9"/>
    <p:sldId id="389" r:id="rId10"/>
    <p:sldId id="392" r:id="rId11"/>
    <p:sldId id="400" r:id="rId12"/>
    <p:sldId id="387" r:id="rId13"/>
    <p:sldId id="395" r:id="rId14"/>
    <p:sldId id="275" r:id="rId15"/>
    <p:sldId id="274" r:id="rId16"/>
    <p:sldId id="272" r:id="rId17"/>
    <p:sldId id="273" r:id="rId18"/>
    <p:sldId id="277" r:id="rId19"/>
    <p:sldId id="276" r:id="rId20"/>
    <p:sldId id="269" r:id="rId21"/>
    <p:sldId id="404" r:id="rId22"/>
    <p:sldId id="271" r:id="rId23"/>
    <p:sldId id="386" r:id="rId24"/>
    <p:sldId id="394" r:id="rId25"/>
    <p:sldId id="391" r:id="rId26"/>
    <p:sldId id="405" r:id="rId27"/>
    <p:sldId id="281" r:id="rId28"/>
    <p:sldId id="282" r:id="rId29"/>
    <p:sldId id="283" r:id="rId30"/>
    <p:sldId id="383" r:id="rId31"/>
    <p:sldId id="371" r:id="rId32"/>
    <p:sldId id="368" r:id="rId33"/>
    <p:sldId id="374" r:id="rId34"/>
    <p:sldId id="396" r:id="rId35"/>
    <p:sldId id="373" r:id="rId36"/>
    <p:sldId id="370" r:id="rId37"/>
    <p:sldId id="369" r:id="rId38"/>
    <p:sldId id="293" r:id="rId39"/>
    <p:sldId id="393" r:id="rId40"/>
    <p:sldId id="406" r:id="rId41"/>
    <p:sldId id="353" r:id="rId42"/>
    <p:sldId id="375" r:id="rId43"/>
    <p:sldId id="380" r:id="rId44"/>
    <p:sldId id="381" r:id="rId45"/>
    <p:sldId id="401" r:id="rId46"/>
    <p:sldId id="356" r:id="rId47"/>
    <p:sldId id="377" r:id="rId48"/>
    <p:sldId id="379" r:id="rId49"/>
    <p:sldId id="378" r:id="rId50"/>
    <p:sldId id="407" r:id="rId51"/>
    <p:sldId id="357" r:id="rId52"/>
    <p:sldId id="358" r:id="rId53"/>
    <p:sldId id="286" r:id="rId54"/>
    <p:sldId id="359" r:id="rId55"/>
    <p:sldId id="364" r:id="rId56"/>
    <p:sldId id="296" r:id="rId57"/>
    <p:sldId id="397" r:id="rId58"/>
    <p:sldId id="297" r:id="rId59"/>
    <p:sldId id="360" r:id="rId60"/>
    <p:sldId id="307" r:id="rId61"/>
    <p:sldId id="308" r:id="rId62"/>
    <p:sldId id="303" r:id="rId63"/>
    <p:sldId id="348" r:id="rId64"/>
    <p:sldId id="409" r:id="rId65"/>
    <p:sldId id="331" r:id="rId66"/>
    <p:sldId id="408" r:id="rId67"/>
    <p:sldId id="398" r:id="rId68"/>
    <p:sldId id="399" r:id="rId69"/>
    <p:sldId id="334" r:id="rId70"/>
    <p:sldId id="363" r:id="rId71"/>
    <p:sldId id="314" r:id="rId72"/>
    <p:sldId id="333" r:id="rId73"/>
    <p:sldId id="328" r:id="rId74"/>
    <p:sldId id="347" r:id="rId75"/>
    <p:sldId id="410" r:id="rId76"/>
    <p:sldId id="304" r:id="rId77"/>
    <p:sldId id="299" r:id="rId78"/>
    <p:sldId id="318" r:id="rId79"/>
    <p:sldId id="319" r:id="rId80"/>
    <p:sldId id="320" r:id="rId81"/>
    <p:sldId id="315" r:id="rId82"/>
    <p:sldId id="316" r:id="rId83"/>
    <p:sldId id="317" r:id="rId84"/>
    <p:sldId id="312" r:id="rId85"/>
    <p:sldId id="349" r:id="rId86"/>
    <p:sldId id="411" r:id="rId87"/>
    <p:sldId id="330" r:id="rId88"/>
    <p:sldId id="329" r:id="rId89"/>
    <p:sldId id="354" r:id="rId90"/>
    <p:sldId id="361" r:id="rId91"/>
    <p:sldId id="390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3" autoAdjust="0"/>
    <p:restoredTop sz="94660"/>
  </p:normalViewPr>
  <p:slideViewPr>
    <p:cSldViewPr>
      <p:cViewPr varScale="1">
        <p:scale>
          <a:sx n="77" d="100"/>
          <a:sy n="77" d="100"/>
        </p:scale>
        <p:origin x="802" y="72"/>
      </p:cViewPr>
      <p:guideLst>
        <p:guide orient="horz" pos="1962"/>
        <p:guide pos="3840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3154" y="67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E2431-92CE-46A6-BE85-098BCBDE3EFE}" type="datetimeFigureOut">
              <a:rPr lang="hr-HR" smtClean="0"/>
              <a:t>14.04.2026.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04416-044F-4D53-9D52-0BF594EBD8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6864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04416-044F-4D53-9D52-0BF594EBD8E6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0660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04416-044F-4D53-9D52-0BF594EBD8E6}" type="slidenum">
              <a:rPr lang="hr-HR" smtClean="0"/>
              <a:t>42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017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04416-044F-4D53-9D52-0BF594EBD8E6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08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04416-044F-4D53-9D52-0BF594EBD8E6}" type="slidenum">
              <a:rPr lang="hr-HR" smtClean="0"/>
              <a:t>44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586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04416-044F-4D53-9D52-0BF594EBD8E6}" type="slidenum">
              <a:rPr lang="hr-HR" smtClean="0"/>
              <a:t>45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560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9E3C-6F79-4F5B-ABE5-F6F3F906C5F2}" type="datetime1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050" name="Picture 2" descr="R:\Harley Davidson Europe\09. Harley Davidson Europe JobDocs\H01414100 - MY15 PowerPoint Slides\09 PDFs\Artwork\H01414100-HDE-MY15-Powerpoint_1024x768_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83" y="679"/>
            <a:ext cx="12247284" cy="688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39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20B-DE91-4004-B5A2-64F88F4B3877}" type="datetime1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4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AAD7-E5F4-4BEE-A67D-29F1D923419A}" type="datetime1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93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A2647-33CD-4373-840A-DCD8C5E225FD}" type="datetime1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14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6D07-4534-4E3A-9B74-FFC2ABD1147A}" type="datetime1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46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75C3-A9A1-435D-8B9E-D6FE533E58DA}" type="datetime1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058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3B6E-0A2C-4F96-905D-EAEC5FCBE7C8}" type="datetime1">
              <a:rPr lang="en-GB" smtClean="0"/>
              <a:t>14/04/2026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73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415C1-39DC-4FEF-BE0F-DDEC35255007}" type="datetime1">
              <a:rPr lang="en-GB" smtClean="0"/>
              <a:t>14/04/2026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48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900E-6FCA-459F-B0A8-ACD257B64A81}" type="datetime1">
              <a:rPr lang="en-GB" smtClean="0"/>
              <a:t>14/04/2026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28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84975-34D2-4C87-8FD3-674AC10A93E3}" type="datetime1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412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F27E0-B746-492D-8E3F-985BBBD0A182}" type="datetime1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58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2DE91-BCD0-453E-9B53-390311D4484B}" type="datetime1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F7489-6264-4F18-A4A2-7B3681F7F9B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2" descr="R:\Harley Davidson Europe\09. Harley Davidson Europe JobDocs\H01414100 - MY15 PowerPoint Slides\09 PDFs\Artwork\H01414100-HDE-MY15-Powerpoint_1024x768_2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1"/>
            <a:ext cx="12217819" cy="68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04664"/>
            <a:ext cx="1632181" cy="67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4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ebp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ebp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komerc.hr/category/indeks-brzine-nosivost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cH5-jVZVo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58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58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58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58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58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9.wmf"/><Relationship Id="rId7" Type="http://schemas.openxmlformats.org/officeDocument/2006/relationships/image" Target="../media/image63.jpeg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5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58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70.jpeg"/><Relationship Id="rId7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1.jpeg"/><Relationship Id="rId4" Type="http://schemas.openxmlformats.org/officeDocument/2006/relationships/image" Target="../media/image62.jpeg"/><Relationship Id="rId9" Type="http://schemas.openxmlformats.org/officeDocument/2006/relationships/image" Target="../media/image6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62.jpeg"/><Relationship Id="rId7" Type="http://schemas.openxmlformats.org/officeDocument/2006/relationships/image" Target="../media/image7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4.jpeg"/><Relationship Id="rId4" Type="http://schemas.openxmlformats.org/officeDocument/2006/relationships/image" Target="../media/image70.jpeg"/><Relationship Id="rId9" Type="http://schemas.openxmlformats.org/officeDocument/2006/relationships/image" Target="../media/image60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pleterchapter.com/video/18902/2021-06-adria-tour-perfect-rid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S7_OW5a3shA" TargetMode="External"/><Relationship Id="rId4" Type="http://schemas.openxmlformats.org/officeDocument/2006/relationships/image" Target="../media/image9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5.png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6.png"/><Relationship Id="rId9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3500" y="532873"/>
            <a:ext cx="8865000" cy="1470025"/>
          </a:xfrm>
          <a:noFill/>
        </p:spPr>
        <p:txBody>
          <a:bodyPr>
            <a:normAutofit fontScale="90000"/>
          </a:bodyPr>
          <a:lstStyle/>
          <a:p>
            <a:r>
              <a:rPr lang="hr-HR" altLang="en-US" b="1" dirty="0">
                <a:solidFill>
                  <a:schemeClr val="bg1"/>
                </a:solidFill>
                <a:latin typeface="Helvetica" pitchFamily="34" charset="0"/>
              </a:rPr>
              <a:t> Dobro došli na teorijski dio obuke </a:t>
            </a:r>
            <a:br>
              <a:rPr lang="hr-HR" altLang="en-US" b="1" dirty="0">
                <a:solidFill>
                  <a:schemeClr val="bg1"/>
                </a:solidFill>
                <a:latin typeface="Helvetica" pitchFamily="34" charset="0"/>
              </a:rPr>
            </a:br>
            <a:r>
              <a:rPr lang="hr-HR" altLang="en-US" b="1" dirty="0">
                <a:solidFill>
                  <a:schemeClr val="bg1"/>
                </a:solidFill>
                <a:latin typeface="Helvetica" pitchFamily="34" charset="0"/>
              </a:rPr>
              <a:t> sigurne vožnje motociklom</a:t>
            </a:r>
            <a:endParaRPr lang="en-ZA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400" y="4855104"/>
            <a:ext cx="7945200" cy="1214840"/>
          </a:xfrm>
        </p:spPr>
        <p:txBody>
          <a:bodyPr>
            <a:normAutofit/>
          </a:bodyPr>
          <a:lstStyle/>
          <a:p>
            <a:r>
              <a:rPr lang="pl-PL" altLang="en-US" sz="2400" b="1" dirty="0">
                <a:solidFill>
                  <a:schemeClr val="bg1"/>
                </a:solidFill>
                <a:latin typeface="Helvetica" pitchFamily="34" charset="0"/>
              </a:rPr>
              <a:t>Ova prezentacija se odnosi na države sa </a:t>
            </a:r>
          </a:p>
          <a:p>
            <a:r>
              <a:rPr lang="pl-PL" altLang="en-US" sz="2400" b="1" dirty="0">
                <a:solidFill>
                  <a:schemeClr val="bg1"/>
                </a:solidFill>
                <a:latin typeface="Helvetica" pitchFamily="34" charset="0"/>
              </a:rPr>
              <a:t>prometnim pravilom vožnje na desnoj </a:t>
            </a:r>
            <a:r>
              <a:rPr lang="hr-HR" altLang="en-US" sz="2400" b="1" dirty="0">
                <a:solidFill>
                  <a:schemeClr val="bg1"/>
                </a:solidFill>
                <a:latin typeface="Helvetica" pitchFamily="34" charset="0"/>
              </a:rPr>
              <a:t>strani ceste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10421" y="404664"/>
            <a:ext cx="5904656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Zaštitna oprema </a:t>
            </a:r>
            <a:r>
              <a:rPr lang="en-US" altLang="en-US" sz="4000" dirty="0">
                <a:latin typeface="Helvetica" pitchFamily="34" charset="0"/>
              </a:rPr>
              <a:t>- </a:t>
            </a:r>
            <a:r>
              <a:rPr lang="hr-HR" altLang="en-US" sz="4000" dirty="0">
                <a:latin typeface="Helvetica" pitchFamily="34" charset="0"/>
              </a:rPr>
              <a:t>Kaciga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6000" y="1524258"/>
            <a:ext cx="83206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>
                <a:solidFill>
                  <a:srgbClr val="C00000"/>
                </a:solidFill>
                <a:latin typeface="Helvetica" pitchFamily="34" charset="0"/>
              </a:rPr>
              <a:t>Kaciga je najvažniji dio sigurnosne opreme, </a:t>
            </a:r>
            <a:r>
              <a:rPr lang="hr-HR" sz="1600" dirty="0">
                <a:latin typeface="Helvetica" pitchFamily="34" charset="0"/>
              </a:rPr>
              <a:t>stoga treba odabrati pravu kacigu prema obliku glave, jer smanjuje učestalost smrtnih ozljeda glave do 50%.</a:t>
            </a:r>
          </a:p>
          <a:p>
            <a:endParaRPr lang="hr-HR" sz="1600" dirty="0">
              <a:latin typeface="Helvetica" pitchFamily="34" charset="0"/>
            </a:endParaRPr>
          </a:p>
          <a:p>
            <a:r>
              <a:rPr lang="hr-HR" sz="1600" dirty="0">
                <a:latin typeface="Helvetica" pitchFamily="34" charset="0"/>
              </a:rPr>
              <a:t>Nosite kacigu na glavi 15ak minuta prije kupnje!</a:t>
            </a:r>
          </a:p>
          <a:p>
            <a:endParaRPr lang="hr-HR" sz="1600" dirty="0">
              <a:solidFill>
                <a:srgbClr val="C00000"/>
              </a:solidFill>
              <a:latin typeface="Helvetica" pitchFamily="34" charset="0"/>
            </a:endParaRPr>
          </a:p>
          <a:p>
            <a:r>
              <a:rPr lang="hr-HR" sz="1600" dirty="0">
                <a:solidFill>
                  <a:srgbClr val="C00000"/>
                </a:solidFill>
                <a:latin typeface="Helvetica" pitchFamily="34" charset="0"/>
              </a:rPr>
              <a:t>U teškim nesrećama, </a:t>
            </a:r>
            <a:r>
              <a:rPr lang="hr-HR" sz="1600" dirty="0">
                <a:latin typeface="Helvetica" pitchFamily="34" charset="0"/>
              </a:rPr>
              <a:t>u</a:t>
            </a:r>
            <a:r>
              <a:rPr lang="hr-HR" sz="16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hr-HR" sz="1600" dirty="0">
                <a:latin typeface="Helvetica" pitchFamily="34" charset="0"/>
              </a:rPr>
              <a:t>gotovo 20% svih nesreća kaciga zapravo </a:t>
            </a:r>
            <a:r>
              <a:rPr lang="hr-HR" sz="1600" dirty="0">
                <a:solidFill>
                  <a:srgbClr val="C00000"/>
                </a:solidFill>
                <a:latin typeface="Helvetica" pitchFamily="34" charset="0"/>
              </a:rPr>
              <a:t>nije</a:t>
            </a:r>
            <a:r>
              <a:rPr lang="hr-HR" sz="1600" dirty="0">
                <a:latin typeface="Helvetica" pitchFamily="34" charset="0"/>
              </a:rPr>
              <a:t> funkcionirala jer </a:t>
            </a:r>
            <a:r>
              <a:rPr lang="hr-HR" sz="1600" dirty="0">
                <a:solidFill>
                  <a:srgbClr val="C00000"/>
                </a:solidFill>
                <a:latin typeface="Helvetica" pitchFamily="34" charset="0"/>
              </a:rPr>
              <a:t>nije</a:t>
            </a:r>
            <a:r>
              <a:rPr lang="hr-HR" sz="16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hr-HR" sz="1600" dirty="0">
                <a:latin typeface="Helvetica" pitchFamily="34" charset="0"/>
              </a:rPr>
              <a:t>odgovarala pravilima, remen nije bio dovoljno zategnut ili u nekim slučajevima uopće nije bio pričvršćen. Pričvrstite remen za bradu za „prst” čvrsto.</a:t>
            </a:r>
          </a:p>
          <a:p>
            <a:endParaRPr lang="hr-HR" sz="1600" dirty="0">
              <a:latin typeface="Helvetica" pitchFamily="34" charset="0"/>
            </a:endParaRPr>
          </a:p>
          <a:p>
            <a:r>
              <a:rPr lang="hr-HR" sz="1600" dirty="0">
                <a:solidFill>
                  <a:srgbClr val="C00000"/>
                </a:solidFill>
                <a:latin typeface="Helvetica" pitchFamily="34" charset="0"/>
              </a:rPr>
              <a:t>Ispravno namještena kaciga </a:t>
            </a:r>
            <a:r>
              <a:rPr lang="hr-HR" sz="1600" dirty="0">
                <a:latin typeface="Helvetica" pitchFamily="34" charset="0"/>
              </a:rPr>
              <a:t>(tijesna, ali ne zbijena) čini vožnju udobnom i smanjuje umor vozača.</a:t>
            </a:r>
          </a:p>
          <a:p>
            <a:endParaRPr lang="hr-HR" sz="1600" dirty="0">
              <a:latin typeface="Helvetica" pitchFamily="34" charset="0"/>
            </a:endParaRPr>
          </a:p>
          <a:p>
            <a:r>
              <a:rPr lang="hr-HR" sz="1600" dirty="0">
                <a:latin typeface="Helvetica" pitchFamily="34" charset="0"/>
              </a:rPr>
              <a:t>Kacige smanjuju buku rada motora i vjetra, štite od nepovoljnih vremenskih uvjeta, te odbijaju insekte i druge predmete koji lete zrakom.</a:t>
            </a:r>
          </a:p>
          <a:p>
            <a:endParaRPr lang="hr-HR" sz="1600" dirty="0">
              <a:latin typeface="Helvetica" pitchFamily="34" charset="0"/>
            </a:endParaRPr>
          </a:p>
          <a:p>
            <a:r>
              <a:rPr lang="hr-HR" sz="1600" b="1" dirty="0">
                <a:solidFill>
                  <a:srgbClr val="C00000"/>
                </a:solidFill>
                <a:latin typeface="Helvetica" pitchFamily="34" charset="0"/>
              </a:rPr>
              <a:t>Zamijenite</a:t>
            </a:r>
            <a:r>
              <a:rPr lang="hr-HR" sz="1600" b="1" dirty="0">
                <a:latin typeface="Helvetica" pitchFamily="34" charset="0"/>
              </a:rPr>
              <a:t> kacigu poslije bilo kakvog incidenta, ili svakih 3-5 godina aktivnog nošenja.</a:t>
            </a:r>
          </a:p>
          <a:p>
            <a:endParaRPr lang="hr-HR" sz="1600" dirty="0">
              <a:latin typeface="Helvetica" pitchFamily="34" charset="0"/>
            </a:endParaRPr>
          </a:p>
          <a:p>
            <a:r>
              <a:rPr lang="hr-HR" dirty="0">
                <a:latin typeface="Helvetica" panose="020B0604020202020204" pitchFamily="34" charset="0"/>
                <a:cs typeface="Helvetica" panose="020B0604020202020204" pitchFamily="34" charset="0"/>
              </a:rPr>
              <a:t>Certifikati: EU </a:t>
            </a:r>
            <a:r>
              <a:rPr lang="hr-HR" b="1" dirty="0">
                <a:latin typeface="Helvetica" panose="020B0604020202020204" pitchFamily="34" charset="0"/>
                <a:cs typeface="Helvetica" panose="020B0604020202020204" pitchFamily="34" charset="0"/>
              </a:rPr>
              <a:t>ECE </a:t>
            </a:r>
            <a:r>
              <a:rPr lang="hr-HR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22.06</a:t>
            </a:r>
            <a:r>
              <a:rPr lang="hr-HR" dirty="0">
                <a:latin typeface="Helvetica" panose="020B0604020202020204" pitchFamily="34" charset="0"/>
                <a:cs typeface="Helvetica" panose="020B0604020202020204" pitchFamily="34" charset="0"/>
              </a:rPr>
              <a:t>; USA </a:t>
            </a:r>
            <a:r>
              <a:rPr lang="hr-HR" b="1" dirty="0">
                <a:latin typeface="Helvetica" panose="020B0604020202020204" pitchFamily="34" charset="0"/>
                <a:cs typeface="Helvetica" panose="020B0604020202020204" pitchFamily="34" charset="0"/>
              </a:rPr>
              <a:t>DOT </a:t>
            </a:r>
            <a:r>
              <a:rPr lang="hr-HR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FMVSS 218</a:t>
            </a:r>
            <a:r>
              <a:rPr lang="hr-HR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hr-HR" b="1" dirty="0">
                <a:latin typeface="Helvetica" panose="020B0604020202020204" pitchFamily="34" charset="0"/>
                <a:cs typeface="Helvetica" panose="020B0604020202020204" pitchFamily="34" charset="0"/>
              </a:rPr>
              <a:t>SNELL </a:t>
            </a:r>
            <a:r>
              <a:rPr lang="hr-HR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M2015</a:t>
            </a:r>
            <a:endParaRPr lang="hr-H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 descr="C:\Users\carnemi1\AppData\Local\Microsoft\Windows\Temporary Internet Files\Content.Outlook\5R4NUH9B\Helmet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668" y="1717468"/>
            <a:ext cx="1489123" cy="135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arnemi1\AppData\Local\Microsoft\Windows\Temporary Internet Files\Content.Outlook\5R4NUH9B\Helmet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08" y="4941197"/>
            <a:ext cx="1348535" cy="131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carnemi1\AppData\Local\Microsoft\Windows\Temporary Internet Files\Content.Outlook\5R4NUH9B\Helmet DO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058" y1="27624" x2="28058" y2="27624"/>
                        <a14:foregroundMark x1="30216" y1="19890" x2="30216" y2="19890"/>
                        <a14:foregroundMark x1="24460" y1="9945" x2="24460" y2="9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138" y="3777159"/>
            <a:ext cx="1395862" cy="9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F8BCC-8C37-4C8D-A868-AE4B32C9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03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10421" y="404664"/>
            <a:ext cx="5904656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Zaštitna oprema </a:t>
            </a:r>
            <a:r>
              <a:rPr lang="en-US" altLang="en-US" sz="4000" dirty="0">
                <a:latin typeface="Helvetica" pitchFamily="34" charset="0"/>
              </a:rPr>
              <a:t>- </a:t>
            </a:r>
            <a:r>
              <a:rPr lang="hr-HR" altLang="en-US" sz="4000" dirty="0">
                <a:latin typeface="Helvetica" pitchFamily="34" charset="0"/>
              </a:rPr>
              <a:t>Kaciga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F8BCC-8C37-4C8D-A868-AE4B32C9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A9B6D5-79D2-42F3-81BE-289CB609FCF4}"/>
              </a:ext>
            </a:extLst>
          </p:cNvPr>
          <p:cNvSpPr txBox="1"/>
          <p:nvPr/>
        </p:nvSpPr>
        <p:spPr>
          <a:xfrm>
            <a:off x="6906000" y="1719000"/>
            <a:ext cx="200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„</a:t>
            </a:r>
            <a:r>
              <a:rPr lang="hr-HR" sz="2400" dirty="0" err="1"/>
              <a:t>Polystyrene</a:t>
            </a:r>
            <a:r>
              <a:rPr lang="hr-HR" sz="2400" dirty="0"/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01C20-AD3A-48CD-8D24-CD7D3903A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1423919"/>
            <a:ext cx="6096000" cy="52578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B3E4A06-5D50-43FA-BAAE-D9FE1A87D6BE}"/>
              </a:ext>
            </a:extLst>
          </p:cNvPr>
          <p:cNvCxnSpPr>
            <a:cxnSpLocks/>
          </p:cNvCxnSpPr>
          <p:nvPr/>
        </p:nvCxnSpPr>
        <p:spPr>
          <a:xfrm flipH="1">
            <a:off x="2316000" y="1923142"/>
            <a:ext cx="4590000" cy="398258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4902D5-B1A9-489B-82ED-EC84903B61D8}"/>
              </a:ext>
            </a:extLst>
          </p:cNvPr>
          <p:cNvCxnSpPr>
            <a:cxnSpLocks/>
          </p:cNvCxnSpPr>
          <p:nvPr/>
        </p:nvCxnSpPr>
        <p:spPr>
          <a:xfrm flipH="1">
            <a:off x="5016000" y="1949832"/>
            <a:ext cx="1890000" cy="849168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0EF675-1876-45EC-BDDF-D7111FED51C6}"/>
              </a:ext>
            </a:extLst>
          </p:cNvPr>
          <p:cNvCxnSpPr>
            <a:cxnSpLocks/>
          </p:cNvCxnSpPr>
          <p:nvPr/>
        </p:nvCxnSpPr>
        <p:spPr>
          <a:xfrm flipH="1">
            <a:off x="5376000" y="1949832"/>
            <a:ext cx="1530000" cy="3389630"/>
          </a:xfrm>
          <a:prstGeom prst="straightConnector1">
            <a:avLst/>
          </a:prstGeom>
          <a:ln w="38100" cap="flat" cmpd="sng" algn="ctr">
            <a:solidFill>
              <a:srgbClr val="C0504D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B12DE2-0FB9-40B2-954B-986031300C71}"/>
              </a:ext>
            </a:extLst>
          </p:cNvPr>
          <p:cNvSpPr/>
          <p:nvPr/>
        </p:nvSpPr>
        <p:spPr>
          <a:xfrm>
            <a:off x="6889591" y="1685896"/>
            <a:ext cx="2005400" cy="540000"/>
          </a:xfrm>
          <a:prstGeom prst="roundRect">
            <a:avLst/>
          </a:prstGeom>
          <a:noFill/>
          <a:ln w="38100"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FEF2A-ED30-4D01-AABF-0229DE4C9433}"/>
              </a:ext>
            </a:extLst>
          </p:cNvPr>
          <p:cNvSpPr txBox="1"/>
          <p:nvPr/>
        </p:nvSpPr>
        <p:spPr>
          <a:xfrm>
            <a:off x="6911426" y="2830676"/>
            <a:ext cx="4359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Pjenasti polistiren</a:t>
            </a:r>
            <a:r>
              <a:rPr lang="hr-HR" sz="2400" dirty="0"/>
              <a:t> </a:t>
            </a:r>
            <a:r>
              <a:rPr lang="fi-FI" sz="2400" dirty="0"/>
              <a:t>se sastoji uglavnom od zraka</a:t>
            </a:r>
            <a:r>
              <a:rPr lang="hr-HR" sz="2400" dirty="0"/>
              <a:t>. Ovaj mekani sloj služi apsorbiranju udaraca.</a:t>
            </a:r>
          </a:p>
          <a:p>
            <a:r>
              <a:rPr lang="hr-HR" sz="2400" dirty="0"/>
              <a:t>Već samim nošenjem se zrak istiskuje, te kaciga s vremenom gubi svoja zaštitna svojstva!</a:t>
            </a:r>
          </a:p>
          <a:p>
            <a:endParaRPr lang="hr-HR" sz="2400" dirty="0"/>
          </a:p>
          <a:p>
            <a:pPr algn="ctr"/>
            <a:r>
              <a:rPr lang="hr-HR" sz="2400" b="1" dirty="0">
                <a:solidFill>
                  <a:srgbClr val="FF0000"/>
                </a:solidFill>
              </a:rPr>
              <a:t>Preporuča se „potrošenu” kacigu uništiti!</a:t>
            </a:r>
          </a:p>
        </p:txBody>
      </p:sp>
    </p:spTree>
    <p:extLst>
      <p:ext uri="{BB962C8B-B14F-4D97-AF65-F5344CB8AC3E}">
        <p14:creationId xmlns:p14="http://schemas.microsoft.com/office/powerpoint/2010/main" val="580830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10421" y="404664"/>
            <a:ext cx="5904656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Zaštitna oprema </a:t>
            </a:r>
            <a:r>
              <a:rPr lang="en-US" altLang="en-US" sz="4000" dirty="0">
                <a:latin typeface="Helvetica" pitchFamily="34" charset="0"/>
              </a:rPr>
              <a:t>- </a:t>
            </a:r>
            <a:r>
              <a:rPr lang="hr-HR" altLang="en-US" sz="4000" dirty="0">
                <a:latin typeface="Helvetica" pitchFamily="34" charset="0"/>
              </a:rPr>
              <a:t>Kaciga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F8BCC-8C37-4C8D-A868-AE4B32C9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2B7AA1-7645-4BBF-87E4-BFA70A935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09911"/>
            <a:ext cx="4801600" cy="360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DB89C1-5BEE-40F3-B558-7F783F668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0" y="1493220"/>
            <a:ext cx="4998730" cy="3749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9B6D5-79D2-42F3-81BE-289CB609FCF4}"/>
              </a:ext>
            </a:extLst>
          </p:cNvPr>
          <p:cNvSpPr txBox="1"/>
          <p:nvPr/>
        </p:nvSpPr>
        <p:spPr>
          <a:xfrm>
            <a:off x="1097270" y="5364780"/>
            <a:ext cx="34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Presjek „</a:t>
            </a:r>
            <a:r>
              <a:rPr lang="hr-HR" dirty="0" err="1"/>
              <a:t>Scorpion</a:t>
            </a:r>
            <a:r>
              <a:rPr lang="hr-HR" dirty="0"/>
              <a:t>” kacige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AD796-D9B0-4A91-B68C-E82EED63C196}"/>
              </a:ext>
            </a:extLst>
          </p:cNvPr>
          <p:cNvSpPr txBox="1"/>
          <p:nvPr/>
        </p:nvSpPr>
        <p:spPr>
          <a:xfrm>
            <a:off x="7473687" y="2228851"/>
            <a:ext cx="342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/>
              <a:t>Vanjski slojevi „</a:t>
            </a:r>
            <a:r>
              <a:rPr lang="hr-HR" dirty="0" err="1"/>
              <a:t>Arai</a:t>
            </a:r>
            <a:r>
              <a:rPr lang="hr-HR" dirty="0"/>
              <a:t>” kacige </a:t>
            </a:r>
          </a:p>
        </p:txBody>
      </p:sp>
    </p:spTree>
    <p:extLst>
      <p:ext uri="{BB962C8B-B14F-4D97-AF65-F5344CB8AC3E}">
        <p14:creationId xmlns:p14="http://schemas.microsoft.com/office/powerpoint/2010/main" val="181905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5A283F-CB95-491D-9B88-12B45BF3D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28" y="1998926"/>
            <a:ext cx="3369000" cy="336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4C98BA-3664-4904-85E8-E3DE1E654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21" y="1196826"/>
            <a:ext cx="3369000" cy="336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DD86C5-77AA-4208-AFCF-9F0A390D2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28" y="3447553"/>
            <a:ext cx="3369000" cy="336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D20083-4993-4FB0-8B79-3721A1E72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32" y="3447553"/>
            <a:ext cx="3369000" cy="336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51B99E-24B3-4357-8293-8EC27BB54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81" y="1173987"/>
            <a:ext cx="3369000" cy="336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141742-E60C-47F9-BE74-CCAC08A0AE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4" y="1155379"/>
            <a:ext cx="3369000" cy="3369000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10421" y="404664"/>
            <a:ext cx="5904656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Zaštitna oprema </a:t>
            </a:r>
            <a:r>
              <a:rPr lang="en-US" altLang="en-US" sz="4000" dirty="0">
                <a:latin typeface="Helvetica" pitchFamily="34" charset="0"/>
              </a:rPr>
              <a:t>- </a:t>
            </a:r>
            <a:r>
              <a:rPr lang="hr-HR" altLang="en-US" sz="4000" dirty="0">
                <a:latin typeface="Helvetica" pitchFamily="34" charset="0"/>
              </a:rPr>
              <a:t>Kaciga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F8BCC-8C37-4C8D-A868-AE4B32C9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32FAF-1A32-4A3D-94E4-93A4D454989E}"/>
              </a:ext>
            </a:extLst>
          </p:cNvPr>
          <p:cNvSpPr txBox="1"/>
          <p:nvPr/>
        </p:nvSpPr>
        <p:spPr>
          <a:xfrm>
            <a:off x="3845830" y="2767280"/>
            <a:ext cx="4500339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/>
              <a:t>Vožnja bez kacige je najopasnija vožnja!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371879-6E62-49CA-BAF5-D2A5DB978F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26" y="3489000"/>
            <a:ext cx="3369000" cy="336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F32D07-4140-4FB4-84A0-AF0432426F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00" y="3489000"/>
            <a:ext cx="3369000" cy="3369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4C8612-EE7E-4689-92FD-E764F33B42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000" y="1155379"/>
            <a:ext cx="3369000" cy="33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1080120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3200" dirty="0">
                <a:latin typeface="Helvetica" pitchFamily="34" charset="0"/>
              </a:rPr>
              <a:t>Zaštitna oprema </a:t>
            </a:r>
            <a:r>
              <a:rPr lang="en-US" altLang="en-US" sz="3200" dirty="0">
                <a:latin typeface="Helvetica" pitchFamily="34" charset="0"/>
              </a:rPr>
              <a:t>- </a:t>
            </a:r>
            <a:endParaRPr lang="hr-HR" altLang="en-US" sz="3200" dirty="0">
              <a:latin typeface="Helvetica" pitchFamily="34" charset="0"/>
            </a:endParaRPr>
          </a:p>
          <a:p>
            <a:pPr algn="ctr"/>
            <a:r>
              <a:rPr lang="hr-HR" altLang="en-US" sz="3200" dirty="0">
                <a:latin typeface="Helvetica" pitchFamily="34" charset="0"/>
              </a:rPr>
              <a:t>Vizir / Zaštitne naočale</a:t>
            </a:r>
            <a:endParaRPr lang="en-US" altLang="en-US" sz="32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1000" y="1772817"/>
            <a:ext cx="7470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Kvalitetan vizir </a:t>
            </a:r>
            <a:r>
              <a:rPr lang="hr-HR" sz="2000" dirty="0">
                <a:latin typeface="Helvetica" pitchFamily="34" charset="0"/>
              </a:rPr>
              <a:t>je neophodna oprema za motocikliste.</a:t>
            </a:r>
          </a:p>
          <a:p>
            <a:endParaRPr lang="hr-HR" sz="2000" dirty="0">
              <a:latin typeface="Helvetica" pitchFamily="34" charset="0"/>
            </a:endParaRPr>
          </a:p>
          <a:p>
            <a:r>
              <a:rPr lang="hr-HR" sz="2000" dirty="0">
                <a:latin typeface="Helvetica" pitchFamily="34" charset="0"/>
              </a:rPr>
              <a:t>Važno je da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održavate dobro vidno polje</a:t>
            </a:r>
            <a:r>
              <a:rPr lang="hr-HR" sz="20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hr-HR" sz="2000" dirty="0">
                <a:latin typeface="Helvetica" pitchFamily="34" charset="0"/>
              </a:rPr>
              <a:t>u svim vremenskim i svjetlosnim uvjetima</a:t>
            </a:r>
          </a:p>
          <a:p>
            <a:endParaRPr lang="hr-HR" sz="2000" dirty="0">
              <a:latin typeface="Helvetica" pitchFamily="34" charset="0"/>
            </a:endParaRPr>
          </a:p>
          <a:p>
            <a:r>
              <a:rPr lang="hr-HR" sz="2000" dirty="0">
                <a:latin typeface="Helvetica" pitchFamily="34" charset="0"/>
              </a:rPr>
              <a:t>Provjerite da li vam vizir ili naočale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odgovaraju uvjetima okoliša </a:t>
            </a:r>
            <a:r>
              <a:rPr lang="hr-HR" sz="2000" dirty="0">
                <a:latin typeface="Helvetica" pitchFamily="34" charset="0"/>
              </a:rPr>
              <a:t>(dnevno svjetlo, noć, kiša)</a:t>
            </a:r>
          </a:p>
          <a:p>
            <a:endParaRPr lang="hr-HR" sz="2000" dirty="0">
              <a:latin typeface="Helvetica" pitchFamily="34" charset="0"/>
            </a:endParaRPr>
          </a:p>
          <a:p>
            <a:r>
              <a:rPr lang="hr-HR" sz="2000" dirty="0">
                <a:latin typeface="Helvetica" pitchFamily="34" charset="0"/>
              </a:rPr>
              <a:t>Česti problem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zamagljivanja vizira iznutra </a:t>
            </a:r>
            <a:r>
              <a:rPr lang="hr-HR" sz="2000" dirty="0">
                <a:latin typeface="Helvetica" pitchFamily="34" charset="0"/>
              </a:rPr>
              <a:t>može se smanjiti i eliminirati bilo kojom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ventilacijom kacige </a:t>
            </a:r>
            <a:r>
              <a:rPr lang="hr-HR" sz="2000" dirty="0">
                <a:latin typeface="Helvetica" pitchFamily="34" charset="0"/>
              </a:rPr>
              <a:t>oko vizirnog dijela,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premazom</a:t>
            </a:r>
            <a:r>
              <a:rPr lang="hr-HR" sz="2000" dirty="0">
                <a:latin typeface="Helvetica" pitchFamily="34" charset="0"/>
              </a:rPr>
              <a:t> protiv zamagljivanja i/ili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umetka</a:t>
            </a:r>
            <a:r>
              <a:rPr lang="hr-HR" sz="2000" dirty="0">
                <a:latin typeface="Helvetica" pitchFamily="34" charset="0"/>
              </a:rPr>
              <a:t> koji djeluju poput dvostrukog stakla</a:t>
            </a:r>
          </a:p>
          <a:p>
            <a:endParaRPr lang="hr-HR" sz="2000" dirty="0">
              <a:latin typeface="Helvetica" pitchFamily="34" charset="0"/>
            </a:endParaRPr>
          </a:p>
          <a:p>
            <a:r>
              <a:rPr lang="hr-HR" sz="2000" dirty="0">
                <a:latin typeface="Helvetica" pitchFamily="34" charset="0"/>
              </a:rPr>
              <a:t>Zaštitne naočale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pružaju zaštitu očiju, </a:t>
            </a:r>
            <a:r>
              <a:rPr lang="hr-HR" sz="2000" dirty="0">
                <a:latin typeface="Helvetica" pitchFamily="34" charset="0"/>
              </a:rPr>
              <a:t>ali ih treba čvrsto pričvrstiti ispod ili preko kacige kako ne bi ispale</a:t>
            </a:r>
          </a:p>
        </p:txBody>
      </p:sp>
      <p:pic>
        <p:nvPicPr>
          <p:cNvPr id="4" name="Picture 3" descr="C:\Users\carnemi1\AppData\Local\Microsoft\Windows\Temporary Internet Files\Content.Outlook\5R4NUH9B\Helmet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1735815"/>
            <a:ext cx="2295343" cy="209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arnemi1\AppData\Local\Microsoft\Windows\Temporary Internet Files\Content.Outlook\5R4NUH9B\Glasses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17" y="4014933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B0577-F640-417B-B358-9621CD8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71664" y="404664"/>
            <a:ext cx="5976664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Zaštitna oprema </a:t>
            </a:r>
            <a:r>
              <a:rPr lang="en-US" altLang="en-US" sz="4000" dirty="0">
                <a:latin typeface="Helvetica" pitchFamily="34" charset="0"/>
              </a:rPr>
              <a:t>- </a:t>
            </a:r>
            <a:r>
              <a:rPr lang="hr-HR" altLang="en-US" sz="4000" dirty="0">
                <a:latin typeface="Helvetica" pitchFamily="34" charset="0"/>
              </a:rPr>
              <a:t>Čizme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6000" y="1556793"/>
            <a:ext cx="82799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Helvetica" pitchFamily="34" charset="0"/>
              </a:rPr>
              <a:t>Motorističke čizme važne su za vaš imidž, ali imaju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veći značaj u slučaju nesreće.</a:t>
            </a:r>
          </a:p>
          <a:p>
            <a:r>
              <a:rPr lang="hr-HR" sz="2000" dirty="0">
                <a:latin typeface="Helvetica" pitchFamily="34" charset="0"/>
              </a:rPr>
              <a:t>Prilikom odabira čizama trebali biste imati na umu da sigurnost bude ispred mode i izgleda.</a:t>
            </a:r>
          </a:p>
          <a:p>
            <a:r>
              <a:rPr lang="hr-HR" sz="2000" dirty="0">
                <a:latin typeface="Helvetica" pitchFamily="34" charset="0"/>
              </a:rPr>
              <a:t>Zaštitna, sigurnosna obuća je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neophodna za sigurnost i zdravlje stopala.</a:t>
            </a:r>
            <a:r>
              <a:rPr lang="hr-HR" sz="2000" dirty="0">
                <a:latin typeface="Helvetica" pitchFamily="34" charset="0"/>
              </a:rPr>
              <a:t> Čizme i cipele sa čeličnim zaštitnim kapicama za prste, petu i gležnjeve štite noge, pomažu u sprečavanju ozljeda na njima i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smanjuju ozbiljnost ozljeda </a:t>
            </a:r>
            <a:r>
              <a:rPr lang="hr-HR" sz="2000" dirty="0">
                <a:latin typeface="Helvetica" pitchFamily="34" charset="0"/>
              </a:rPr>
              <a:t>do kojih može doći u slučaju nesreće.</a:t>
            </a:r>
          </a:p>
          <a:p>
            <a:endParaRPr lang="hr-HR" sz="2000" dirty="0">
              <a:latin typeface="Helvetica" pitchFamily="34" charset="0"/>
            </a:endParaRPr>
          </a:p>
          <a:p>
            <a:r>
              <a:rPr lang="hr-HR" sz="2000" dirty="0">
                <a:latin typeface="Helvetica" pitchFamily="34" charset="0"/>
              </a:rPr>
              <a:t>Provjerite da li: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Helvetica" pitchFamily="34" charset="0"/>
              </a:rPr>
              <a:t>vam čizme dobro pristaju,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Helvetica" pitchFamily="34" charset="0"/>
              </a:rPr>
              <a:t>su otporne na klizanje i ulja,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Helvetica" pitchFamily="34" charset="0"/>
              </a:rPr>
              <a:t>su vodootporne,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Helvetica" pitchFamily="34" charset="0"/>
              </a:rPr>
              <a:t>imaju zaštitne kapice za prste,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Helvetica" pitchFamily="34" charset="0"/>
              </a:rPr>
              <a:t>imaju zaštitu pete,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Helvetica" pitchFamily="34" charset="0"/>
              </a:rPr>
              <a:t>imaju zaštitu gležnja.</a:t>
            </a:r>
          </a:p>
        </p:txBody>
      </p:sp>
      <p:pic>
        <p:nvPicPr>
          <p:cNvPr id="4" name="Picture 2" descr="C:\Users\carnemi1\AppData\Local\Microsoft\Windows\Temporary Internet Files\Content.Outlook\5R4NUH9B\Boot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111" y1="81778" x2="15111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826" y="1614643"/>
            <a:ext cx="1380173" cy="138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carnemi1\AppData\Local\Microsoft\Windows\Temporary Internet Files\Content.Outlook\5R4NUH9B\Boot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556" y1="92444" x2="79556" y2="9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1" y="328011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arnemi1\AppData\Local\Microsoft\Windows\Temporary Internet Files\Content.Outlook\5R4NUH9B\Boot 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425" y="4972986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70ED5-FDA4-46A7-A74C-91B74643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156DC-58B6-4621-97C0-0C9663E7E9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00" y="4178852"/>
            <a:ext cx="3113780" cy="2679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71664" y="404664"/>
            <a:ext cx="5976664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Zaštitna oprema </a:t>
            </a:r>
            <a:r>
              <a:rPr lang="en-US" altLang="en-US" sz="4000" dirty="0">
                <a:latin typeface="Helvetica" pitchFamily="34" charset="0"/>
              </a:rPr>
              <a:t>- </a:t>
            </a:r>
            <a:r>
              <a:rPr lang="hr-HR" altLang="en-US" sz="4000" dirty="0">
                <a:latin typeface="Helvetica" pitchFamily="34" charset="0"/>
              </a:rPr>
              <a:t>Jakne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6000" y="1340769"/>
            <a:ext cx="7591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latin typeface="Helvetica" pitchFamily="34" charset="0"/>
              </a:rPr>
              <a:t>Jakne za motoriste važne su za definiranje vašeg imidža, ali imaju </a:t>
            </a:r>
            <a:r>
              <a:rPr lang="hr-HR" dirty="0">
                <a:solidFill>
                  <a:srgbClr val="C00000"/>
                </a:solidFill>
                <a:latin typeface="Helvetica" pitchFamily="34" charset="0"/>
              </a:rPr>
              <a:t>veći značaj u slučaju nesreće.</a:t>
            </a:r>
          </a:p>
          <a:p>
            <a:endParaRPr lang="hr-HR" dirty="0">
              <a:solidFill>
                <a:srgbClr val="C00000"/>
              </a:solidFill>
              <a:latin typeface="Helvetica" pitchFamily="34" charset="0"/>
            </a:endParaRPr>
          </a:p>
          <a:p>
            <a:r>
              <a:rPr lang="hr-HR" dirty="0">
                <a:latin typeface="Helvetica" pitchFamily="34" charset="0"/>
              </a:rPr>
              <a:t>Prilikom odabira jakne, </a:t>
            </a:r>
            <a:r>
              <a:rPr lang="hr-HR" dirty="0">
                <a:solidFill>
                  <a:srgbClr val="C00000"/>
                </a:solidFill>
                <a:latin typeface="Helvetica" pitchFamily="34" charset="0"/>
              </a:rPr>
              <a:t>vodite računa da sigurnost bude uvijek ispred mode</a:t>
            </a:r>
            <a:r>
              <a:rPr lang="hr-HR" dirty="0">
                <a:latin typeface="Helvetica" pitchFamily="34" charset="0"/>
              </a:rPr>
              <a:t> </a:t>
            </a:r>
            <a:r>
              <a:rPr lang="hr-HR" dirty="0">
                <a:solidFill>
                  <a:srgbClr val="C00000"/>
                </a:solidFill>
                <a:latin typeface="Helvetica" pitchFamily="34" charset="0"/>
              </a:rPr>
              <a:t>i izgleda</a:t>
            </a:r>
            <a:r>
              <a:rPr lang="hr-HR" dirty="0">
                <a:latin typeface="Helvetica" pitchFamily="34" charset="0"/>
              </a:rPr>
              <a:t>. Imajte na umu da se 56% ozljeda javlja na rukama.</a:t>
            </a:r>
          </a:p>
          <a:p>
            <a:endParaRPr lang="hr-HR" dirty="0">
              <a:latin typeface="Helvetica" pitchFamily="34" charset="0"/>
            </a:endParaRPr>
          </a:p>
          <a:p>
            <a:r>
              <a:rPr lang="hr-HR" dirty="0">
                <a:latin typeface="Helvetica" pitchFamily="34" charset="0"/>
              </a:rPr>
              <a:t>Obavezno provjerite kod svoje jakne: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Helvetica" pitchFamily="34" charset="0"/>
              </a:rPr>
              <a:t>je li fluorescentna, reflektirajuća ili svijetle boje, da li ima </a:t>
            </a:r>
            <a:r>
              <a:rPr lang="hr-HR" dirty="0">
                <a:solidFill>
                  <a:srgbClr val="C00000"/>
                </a:solidFill>
                <a:latin typeface="Helvetica" pitchFamily="34" charset="0"/>
              </a:rPr>
              <a:t>bolju vidljivost </a:t>
            </a:r>
            <a:r>
              <a:rPr lang="hr-HR" dirty="0">
                <a:latin typeface="Helvetica" pitchFamily="34" charset="0"/>
              </a:rPr>
              <a:t>u odnosu na ostale sudionike u prometu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Helvetica" pitchFamily="34" charset="0"/>
              </a:rPr>
              <a:t>je li dovoljno komotna da bude </a:t>
            </a:r>
            <a:r>
              <a:rPr lang="hr-HR" dirty="0">
                <a:solidFill>
                  <a:srgbClr val="C00000"/>
                </a:solidFill>
                <a:latin typeface="Helvetica" pitchFamily="34" charset="0"/>
              </a:rPr>
              <a:t>udobna, ali dovoljno tijesna,</a:t>
            </a:r>
            <a:r>
              <a:rPr lang="hr-HR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hr-HR" dirty="0">
                <a:latin typeface="Helvetica" pitchFamily="34" charset="0"/>
              </a:rPr>
              <a:t>da vas zaštiti od udara.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Helvetica" pitchFamily="34" charset="0"/>
              </a:rPr>
              <a:t>ima li </a:t>
            </a:r>
            <a:r>
              <a:rPr lang="hr-HR" dirty="0">
                <a:solidFill>
                  <a:srgbClr val="C00000"/>
                </a:solidFill>
                <a:latin typeface="Helvetica" pitchFamily="34" charset="0"/>
              </a:rPr>
              <a:t>ojačanja za ramena i laktove </a:t>
            </a:r>
            <a:r>
              <a:rPr lang="hr-HR" dirty="0">
                <a:latin typeface="Helvetica" pitchFamily="34" charset="0"/>
              </a:rPr>
              <a:t>kako bi se bolje zaštitili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Helvetica" pitchFamily="34" charset="0"/>
              </a:rPr>
              <a:t>da li veličina odgovara; pristaje li na uobičajenu odjeću.</a:t>
            </a:r>
          </a:p>
          <a:p>
            <a:endParaRPr lang="hr-HR" dirty="0">
              <a:latin typeface="Helvetica" pitchFamily="34" charset="0"/>
            </a:endParaRPr>
          </a:p>
          <a:p>
            <a:r>
              <a:rPr lang="hr-HR" dirty="0">
                <a:latin typeface="Helvetica" pitchFamily="34" charset="0"/>
              </a:rPr>
              <a:t>Lagana jakna = tanki pamuk</a:t>
            </a:r>
          </a:p>
          <a:p>
            <a:r>
              <a:rPr lang="hr-HR" dirty="0">
                <a:latin typeface="Helvetica" pitchFamily="34" charset="0"/>
              </a:rPr>
              <a:t>Srednja jakna = traper, lagana koža ili najlon</a:t>
            </a:r>
          </a:p>
          <a:p>
            <a:r>
              <a:rPr lang="hr-HR" dirty="0">
                <a:latin typeface="Helvetica" pitchFamily="34" charset="0"/>
              </a:rPr>
              <a:t>Teška jakna = </a:t>
            </a:r>
            <a:r>
              <a:rPr lang="hr-HR" dirty="0" err="1">
                <a:latin typeface="Helvetica" pitchFamily="34" charset="0"/>
              </a:rPr>
              <a:t>Kevlar</a:t>
            </a:r>
            <a:r>
              <a:rPr lang="hr-HR" dirty="0">
                <a:latin typeface="Helvetica" pitchFamily="34" charset="0"/>
              </a:rPr>
              <a:t>, imitacija kože ili teška koža</a:t>
            </a:r>
          </a:p>
        </p:txBody>
      </p:sp>
      <p:pic>
        <p:nvPicPr>
          <p:cNvPr id="5" name="Picture 4" descr="C:\Users\carnemi1\AppData\Local\Microsoft\Windows\Temporary Internet Files\Content.Outlook\5R4NUH9B\Reflective Jacket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769" y1="10672" x2="53769" y2="10672"/>
                        <a14:foregroundMark x1="47236" y1="7905" x2="47236" y2="7905"/>
                        <a14:foregroundMark x1="47236" y1="7905" x2="44724" y2="7905"/>
                        <a14:foregroundMark x1="36181" y1="6719" x2="36181" y2="6719"/>
                        <a14:foregroundMark x1="28643" y1="7905" x2="28643" y2="7905"/>
                        <a14:foregroundMark x1="67337" y1="10672" x2="67337" y2="10672"/>
                        <a14:foregroundMark x1="72864" y1="10277" x2="72864" y2="10277"/>
                        <a14:foregroundMark x1="77889" y1="10672" x2="82915" y2="11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529" y="4548706"/>
            <a:ext cx="1579024" cy="200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1" t="9472" r="248" b="27067"/>
          <a:stretch/>
        </p:blipFill>
        <p:spPr>
          <a:xfrm rot="5400000">
            <a:off x="8560241" y="1901613"/>
            <a:ext cx="2919600" cy="1947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95BE4-696D-4DAA-A6AA-B47ED4ED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71664" y="404664"/>
            <a:ext cx="5976664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Zaštitna oprema </a:t>
            </a:r>
            <a:r>
              <a:rPr lang="en-US" altLang="en-US" sz="4000" dirty="0">
                <a:latin typeface="Helvetica" pitchFamily="34" charset="0"/>
              </a:rPr>
              <a:t>- </a:t>
            </a:r>
            <a:r>
              <a:rPr lang="hr-HR" altLang="en-US" sz="4000" dirty="0">
                <a:latin typeface="Helvetica" pitchFamily="34" charset="0"/>
              </a:rPr>
              <a:t>Hlače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1000" y="1772817"/>
            <a:ext cx="9720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Helvetica" pitchFamily="34" charset="0"/>
              </a:rPr>
              <a:t>Donji dio tijela i noge su jako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izloženi utjecaju sudara.</a:t>
            </a:r>
          </a:p>
          <a:p>
            <a:endParaRPr lang="hr-HR" sz="2000" dirty="0">
              <a:solidFill>
                <a:srgbClr val="C00000"/>
              </a:solidFill>
              <a:latin typeface="Helvetica" pitchFamily="34" charset="0"/>
            </a:endParaRPr>
          </a:p>
          <a:p>
            <a:r>
              <a:rPr lang="hr-HR" sz="2000" dirty="0">
                <a:latin typeface="Helvetica" pitchFamily="34" charset="0"/>
              </a:rPr>
              <a:t>Osigurajte zaštitu za donji dio tijela i noge kako bi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spriječili i smanjili ozbiljnost</a:t>
            </a:r>
            <a:r>
              <a:rPr lang="hr-HR" sz="20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hr-HR" sz="2000" dirty="0">
                <a:latin typeface="Helvetica" pitchFamily="34" charset="0"/>
              </a:rPr>
              <a:t>rana, prijeloma, oštećenja zglobova i ogrebotina.</a:t>
            </a:r>
          </a:p>
          <a:p>
            <a:endParaRPr lang="hr-HR" sz="2000" dirty="0">
              <a:latin typeface="Helvetica" pitchFamily="34" charset="0"/>
            </a:endParaRPr>
          </a:p>
          <a:p>
            <a:r>
              <a:rPr lang="hr-HR" sz="2000" dirty="0">
                <a:latin typeface="Helvetica" pitchFamily="34" charset="0"/>
              </a:rPr>
              <a:t>Provjerite jesu li hlače dovoljno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labave</a:t>
            </a:r>
            <a:r>
              <a:rPr lang="hr-HR" sz="2000" dirty="0">
                <a:latin typeface="Helvetica" pitchFamily="34" charset="0"/>
              </a:rPr>
              <a:t>, ugodne, ali dovoljno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čvrste</a:t>
            </a:r>
            <a:r>
              <a:rPr lang="hr-HR" sz="2000" dirty="0">
                <a:latin typeface="Helvetica" pitchFamily="34" charset="0"/>
              </a:rPr>
              <a:t> da vas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zaštite od motora i udara </a:t>
            </a:r>
            <a:r>
              <a:rPr lang="hr-HR" sz="2000" dirty="0">
                <a:latin typeface="Helvetica" pitchFamily="34" charset="0"/>
              </a:rPr>
              <a:t>(uključujući i kada ne vozite).</a:t>
            </a:r>
          </a:p>
          <a:p>
            <a:endParaRPr lang="hr-HR" sz="2000" dirty="0">
              <a:latin typeface="Helvetica" pitchFamily="34" charset="0"/>
            </a:endParaRPr>
          </a:p>
          <a:p>
            <a:r>
              <a:rPr lang="hr-HR" sz="2000" dirty="0">
                <a:latin typeface="Helvetica" pitchFamily="34" charset="0"/>
              </a:rPr>
              <a:t>Lagane hlače = tanki pamuk</a:t>
            </a:r>
          </a:p>
          <a:p>
            <a:r>
              <a:rPr lang="hr-HR" sz="2000" dirty="0">
                <a:latin typeface="Helvetica" pitchFamily="34" charset="0"/>
              </a:rPr>
              <a:t>Srednje hlače = traper, svijetla koža ili najlon</a:t>
            </a:r>
          </a:p>
          <a:p>
            <a:r>
              <a:rPr lang="hr-HR" sz="2000" dirty="0">
                <a:latin typeface="Helvetica" pitchFamily="34" charset="0"/>
              </a:rPr>
              <a:t>Teške hlače = </a:t>
            </a:r>
            <a:r>
              <a:rPr lang="hr-HR" sz="2000" dirty="0" err="1">
                <a:latin typeface="Helvetica" pitchFamily="34" charset="0"/>
              </a:rPr>
              <a:t>Kevlar</a:t>
            </a:r>
            <a:r>
              <a:rPr lang="hr-HR" sz="2000" dirty="0">
                <a:latin typeface="Helvetica" pitchFamily="34" charset="0"/>
              </a:rPr>
              <a:t>, imitacija kože ili teška koža</a:t>
            </a:r>
          </a:p>
          <a:p>
            <a:endParaRPr lang="hr-HR" sz="2000" dirty="0">
              <a:latin typeface="Helvetica" pitchFamily="34" charset="0"/>
            </a:endParaRPr>
          </a:p>
          <a:p>
            <a:r>
              <a:rPr lang="hr-HR" sz="2000" b="1" dirty="0">
                <a:solidFill>
                  <a:srgbClr val="FF0000"/>
                </a:solidFill>
                <a:latin typeface="Helvetica" pitchFamily="34" charset="0"/>
              </a:rPr>
              <a:t>Minimalni zahtjev: zaštita koljena.</a:t>
            </a:r>
            <a:br>
              <a:rPr lang="hr-HR" sz="2000" b="1" dirty="0">
                <a:solidFill>
                  <a:srgbClr val="FF0000"/>
                </a:solidFill>
                <a:latin typeface="Helvetica" pitchFamily="34" charset="0"/>
              </a:rPr>
            </a:br>
            <a:r>
              <a:rPr lang="hr-HR" sz="2000" b="1" dirty="0">
                <a:solidFill>
                  <a:srgbClr val="FF0000"/>
                </a:solidFill>
                <a:latin typeface="Helvetica" pitchFamily="34" charset="0"/>
              </a:rPr>
              <a:t>Preporučeni dodatni zahtjev: zaštita kukova.</a:t>
            </a:r>
          </a:p>
        </p:txBody>
      </p:sp>
      <p:pic>
        <p:nvPicPr>
          <p:cNvPr id="4" name="Picture 4" descr="C:\Users\carnemi1\AppData\Local\Microsoft\Windows\Temporary Internet Files\Content.Outlook\5R4NUH9B\Pant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093" y1="13617" x2="92093" y2="13617"/>
                        <a14:foregroundMark x1="91628" y1="10638" x2="91628" y2="10638"/>
                        <a14:foregroundMark x1="94884" y1="14043" x2="94884" y2="16596"/>
                        <a14:foregroundMark x1="94884" y1="17447" x2="92093" y2="17447"/>
                        <a14:foregroundMark x1="91163" y1="16170" x2="91163" y2="16170"/>
                        <a14:foregroundMark x1="89767" y1="13191" x2="89767" y2="13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307" y="4037318"/>
            <a:ext cx="2288693" cy="250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5B7329-F319-44FA-8BB8-E39C890C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14554" y="404664"/>
            <a:ext cx="5904656" cy="64807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3600" dirty="0">
                <a:latin typeface="Helvetica" pitchFamily="34" charset="0"/>
              </a:rPr>
              <a:t>Zaštitna oprema - Rukavice</a:t>
            </a:r>
            <a:endParaRPr lang="en-US" altLang="en-US" sz="36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6000" y="1494000"/>
            <a:ext cx="8280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Helvetica" pitchFamily="34" charset="0"/>
              </a:rPr>
              <a:t>Rukavice za motoriste trebaju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zaštitite ruke i zapešća bez smanjenja sposobnosti</a:t>
            </a:r>
            <a:r>
              <a:rPr lang="hr-HR" sz="20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hr-HR" sz="2000" dirty="0">
                <a:latin typeface="Helvetica" pitchFamily="34" charset="0"/>
              </a:rPr>
              <a:t>upravljanja motociklom.</a:t>
            </a:r>
          </a:p>
          <a:p>
            <a:endParaRPr lang="hr-HR" sz="2000" dirty="0">
              <a:latin typeface="Helvetica" pitchFamily="34" charset="0"/>
            </a:endParaRPr>
          </a:p>
          <a:p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Rukavice sa pet prstiju za motoriste u potpunosti štite ruke </a:t>
            </a:r>
            <a:r>
              <a:rPr lang="hr-HR" sz="2000" dirty="0">
                <a:latin typeface="Helvetica" pitchFamily="34" charset="0"/>
              </a:rPr>
              <a:t>od kiše, vjetra, sunca i hladnoće, a pomoći će u sprečavanju posjekotina, modrica i ogrebotina kod pada i/ili sudara.</a:t>
            </a:r>
          </a:p>
          <a:p>
            <a:endParaRPr lang="hr-HR" sz="2000" dirty="0">
              <a:latin typeface="Helvetica" pitchFamily="34" charset="0"/>
            </a:endParaRPr>
          </a:p>
          <a:p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Lagane rukavice </a:t>
            </a:r>
            <a:r>
              <a:rPr lang="hr-HR" sz="2000" dirty="0">
                <a:latin typeface="Helvetica" pitchFamily="34" charset="0"/>
              </a:rPr>
              <a:t>bez prstiju više su ventilirane od standardnih i ugodnije tijekom ljeta ili u toplim klimatskim krajevima.</a:t>
            </a:r>
          </a:p>
          <a:p>
            <a:endParaRPr lang="hr-HR" sz="2000" dirty="0">
              <a:latin typeface="Helvetica" pitchFamily="34" charset="0"/>
            </a:endParaRPr>
          </a:p>
          <a:p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Teže, podstavljene i/ili izolirane rukavice </a:t>
            </a:r>
            <a:r>
              <a:rPr lang="hr-HR" sz="2000" dirty="0">
                <a:latin typeface="Helvetica" pitchFamily="34" charset="0"/>
              </a:rPr>
              <a:t>daju dodatnu zaštitu od zimskih hladnoća.</a:t>
            </a:r>
          </a:p>
          <a:p>
            <a:endParaRPr lang="hr-H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Rukavice su osobna zaštitna oprema (Personal </a:t>
            </a:r>
            <a:r>
              <a:rPr lang="hr-HR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Protective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Equipment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 - PPE), i podliježu certifikatu </a:t>
            </a:r>
            <a:r>
              <a:rPr lang="hr-HR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EN 13594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hr-HR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profi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) i </a:t>
            </a:r>
            <a:r>
              <a:rPr lang="hr-HR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EN 17092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 (građani). Oba imaju </a:t>
            </a:r>
            <a:r>
              <a:rPr lang="hr-HR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Level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 1 (osnovnu zaštitu) i </a:t>
            </a:r>
            <a:r>
              <a:rPr lang="hr-HR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Level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 2 (pojačanu zaštitu).</a:t>
            </a:r>
          </a:p>
        </p:txBody>
      </p:sp>
      <p:pic>
        <p:nvPicPr>
          <p:cNvPr id="4" name="Picture 4" descr="C:\Users\carnemi1\AppData\Local\Microsoft\Windows\Temporary Internet Files\Content.Outlook\5R4NUH9B\Gloves C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40" y="1544304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carnemi1\AppData\Local\Microsoft\Windows\Temporary Internet Files\Content.Outlook\5R4NUH9B\Gloves L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8421" y1="31674" x2="68421" y2="31674"/>
                        <a14:foregroundMark x1="70614" y1="18100" x2="70614" y2="18100"/>
                        <a14:foregroundMark x1="63596" y1="18100" x2="63596" y2="18100"/>
                        <a14:foregroundMark x1="64035" y1="18100" x2="64035" y2="1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32" y="3204665"/>
            <a:ext cx="1512168" cy="146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2B605-E900-4D32-9C09-34D8DD7C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E23CE-E85C-4D40-A4DE-2CB15BEA30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840" y="4889341"/>
            <a:ext cx="1440161" cy="1649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1152128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3600" dirty="0">
                <a:latin typeface="Helvetica" pitchFamily="34" charset="0"/>
              </a:rPr>
              <a:t>Zaštitna oprema </a:t>
            </a:r>
            <a:r>
              <a:rPr lang="en-US" altLang="en-US" sz="3600" dirty="0">
                <a:latin typeface="Helvetica" pitchFamily="34" charset="0"/>
              </a:rPr>
              <a:t>- </a:t>
            </a:r>
            <a:r>
              <a:rPr lang="hr-HR" altLang="en-US" sz="3600" dirty="0">
                <a:latin typeface="Helvetica" pitchFamily="34" charset="0"/>
              </a:rPr>
              <a:t>Zaštita sluha</a:t>
            </a:r>
            <a:endParaRPr lang="en-US" altLang="en-US" sz="36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6000" y="1916832"/>
            <a:ext cx="98999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latin typeface="Helvetica" pitchFamily="34" charset="0"/>
              </a:rPr>
              <a:t>Motociklisti su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podložni mnogim zvukovima</a:t>
            </a:r>
            <a:r>
              <a:rPr lang="hr-HR" sz="2000" dirty="0">
                <a:latin typeface="Helvetica" pitchFamily="34" charset="0"/>
              </a:rPr>
              <a:t>, ne samo bukom prometa i motora.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Kaciga će smanjiti razinu zvuka </a:t>
            </a:r>
            <a:r>
              <a:rPr lang="hr-HR" sz="2000" dirty="0">
                <a:latin typeface="Helvetica" pitchFamily="34" charset="0"/>
              </a:rPr>
              <a:t>proizvedenu naletom zraka oko vas. Međutim, ako se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vozite duže razdoblje </a:t>
            </a:r>
            <a:r>
              <a:rPr lang="hr-HR" sz="2000" dirty="0">
                <a:latin typeface="Helvetica" pitchFamily="34" charset="0"/>
              </a:rPr>
              <a:t>bez odgovarajuće zaštite za sluh dovodite u rizik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 oštećenje sluha</a:t>
            </a:r>
            <a:r>
              <a:rPr lang="hr-HR" sz="2000" dirty="0">
                <a:latin typeface="Helvetica" pitchFamily="34" charset="0"/>
              </a:rPr>
              <a:t>.</a:t>
            </a:r>
          </a:p>
          <a:p>
            <a:endParaRPr lang="hr-HR" sz="2000" dirty="0">
              <a:latin typeface="Helvetica" pitchFamily="34" charset="0"/>
            </a:endParaRPr>
          </a:p>
          <a:p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Čepovi za uši mogu pružiti izvrsnu zaštitu,</a:t>
            </a:r>
            <a:r>
              <a:rPr lang="hr-HR" sz="20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hr-HR" sz="2000" dirty="0">
                <a:latin typeface="Helvetica" pitchFamily="34" charset="0"/>
              </a:rPr>
              <a:t>ali se moraju redovito zamjenjivati. Osim toga, preporuča se kupiti samo one čepove </a:t>
            </a:r>
            <a:r>
              <a:rPr lang="hr-HR" sz="2000" dirty="0">
                <a:solidFill>
                  <a:srgbClr val="C00000"/>
                </a:solidFill>
                <a:latin typeface="Helvetica" pitchFamily="34" charset="0"/>
              </a:rPr>
              <a:t>proizvedene posebno za motociklističku upotrebu.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72001-E110-44F2-B4BA-F0025BCC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DA1C80-DFF3-4516-A11C-4A74964BD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46" y="4318043"/>
            <a:ext cx="2694255" cy="25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0BB072-BA67-4A38-B492-1EC2E6394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00" y="4318043"/>
            <a:ext cx="2520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400" dirty="0">
                <a:latin typeface="Helvetica" pitchFamily="34" charset="0"/>
              </a:rPr>
              <a:t>Sadržaj</a:t>
            </a:r>
            <a:endParaRPr lang="en-US" altLang="en-US" sz="44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ECA73-51AE-41D6-B551-57545EB0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DB614-0444-4777-888C-7530F724B71C}"/>
              </a:ext>
            </a:extLst>
          </p:cNvPr>
          <p:cNvSpPr txBox="1"/>
          <p:nvPr/>
        </p:nvSpPr>
        <p:spPr>
          <a:xfrm>
            <a:off x="3431704" y="1472242"/>
            <a:ext cx="53285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solidFill>
                  <a:srgbClr val="FF0000"/>
                </a:solidFill>
              </a:rPr>
              <a:t>Uvod - 4</a:t>
            </a:r>
          </a:p>
          <a:p>
            <a:pPr algn="ctr"/>
            <a:r>
              <a:rPr lang="hr-HR" sz="3200" dirty="0"/>
              <a:t>Zaštitna oprema - 7</a:t>
            </a:r>
          </a:p>
          <a:p>
            <a:pPr algn="ctr"/>
            <a:r>
              <a:rPr lang="hr-HR" sz="3200" dirty="0"/>
              <a:t>Pregled Motocikla - 22</a:t>
            </a:r>
          </a:p>
          <a:p>
            <a:pPr algn="ctr"/>
            <a:r>
              <a:rPr lang="hr-HR" sz="3200" dirty="0"/>
              <a:t>Pravila Vožnje - 27</a:t>
            </a:r>
          </a:p>
          <a:p>
            <a:pPr algn="ctr"/>
            <a:r>
              <a:rPr lang="hr-HR" sz="3200" dirty="0"/>
              <a:t>Opasnosti - 41</a:t>
            </a:r>
          </a:p>
          <a:p>
            <a:pPr algn="ctr"/>
            <a:r>
              <a:rPr lang="hr-HR" sz="3200" dirty="0"/>
              <a:t>Formacije - 51</a:t>
            </a:r>
          </a:p>
          <a:p>
            <a:pPr algn="ctr"/>
            <a:r>
              <a:rPr lang="hr-HR" sz="3200" dirty="0"/>
              <a:t>Vožnja unutar grupe - 65</a:t>
            </a:r>
          </a:p>
          <a:p>
            <a:pPr algn="ctr"/>
            <a:r>
              <a:rPr lang="hr-HR" sz="3200" dirty="0"/>
              <a:t>Ručni Signali - 76</a:t>
            </a:r>
          </a:p>
          <a:p>
            <a:pPr algn="ctr"/>
            <a:r>
              <a:rPr lang="hr-HR" sz="3200" dirty="0"/>
              <a:t>Izvanredne Situacije - 87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1296144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Zaštitna oprema </a:t>
            </a:r>
            <a:r>
              <a:rPr lang="en-US" altLang="en-US" sz="4000" dirty="0">
                <a:latin typeface="Helvetica" pitchFamily="34" charset="0"/>
              </a:rPr>
              <a:t>- </a:t>
            </a:r>
            <a:r>
              <a:rPr lang="hr-HR" altLang="en-US" sz="4000" dirty="0">
                <a:latin typeface="Helvetica" pitchFamily="34" charset="0"/>
              </a:rPr>
              <a:t>Kišno odijelo</a:t>
            </a:r>
            <a:endParaRPr lang="en-US" altLang="en-US" sz="4000" dirty="0">
              <a:latin typeface="Helvetica" pitchFamily="34" charset="0"/>
            </a:endParaRPr>
          </a:p>
        </p:txBody>
      </p:sp>
      <p:pic>
        <p:nvPicPr>
          <p:cNvPr id="3" name="Picture 2" descr="C:\Users\Louis Louw\Documents\H-D and HOG\Training Revamp - July 2014\Rain Ge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01" y="2420887"/>
            <a:ext cx="4518042" cy="40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Louis Louw\Documents\H-D and HOG\Training Revamp - July 2014\Rain Gear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81" y="2420887"/>
            <a:ext cx="4518042" cy="40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9A7E5-33E5-454F-81F3-DDB02440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400" dirty="0">
                <a:latin typeface="Helvetica" pitchFamily="34" charset="0"/>
              </a:rPr>
              <a:t>Sadržaj</a:t>
            </a:r>
            <a:endParaRPr lang="en-US" altLang="en-US" sz="44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ECA73-51AE-41D6-B551-57545EB0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DB614-0444-4777-888C-7530F724B71C}"/>
              </a:ext>
            </a:extLst>
          </p:cNvPr>
          <p:cNvSpPr txBox="1"/>
          <p:nvPr/>
        </p:nvSpPr>
        <p:spPr>
          <a:xfrm>
            <a:off x="3431704" y="1472242"/>
            <a:ext cx="532859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Uvod - 4</a:t>
            </a:r>
          </a:p>
          <a:p>
            <a:pPr algn="ctr"/>
            <a:r>
              <a:rPr lang="hr-HR" sz="3200" dirty="0"/>
              <a:t>Zaštitna oprema - 7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Pregled Motocikla - 22	</a:t>
            </a:r>
          </a:p>
          <a:p>
            <a:pPr algn="ctr"/>
            <a:r>
              <a:rPr lang="hr-HR" sz="3200" dirty="0"/>
              <a:t>Pravila Vožnje - </a:t>
            </a:r>
            <a:r>
              <a:rPr lang="it-IT" sz="3200" dirty="0"/>
              <a:t>27</a:t>
            </a:r>
          </a:p>
          <a:p>
            <a:pPr algn="ctr"/>
            <a:r>
              <a:rPr lang="it-IT" sz="3200" dirty="0"/>
              <a:t>Opasnosti - 41</a:t>
            </a:r>
          </a:p>
          <a:p>
            <a:pPr algn="ctr"/>
            <a:r>
              <a:rPr lang="it-IT" sz="3200" dirty="0"/>
              <a:t>Formacije - 51</a:t>
            </a:r>
          </a:p>
          <a:p>
            <a:pPr algn="ctr"/>
            <a:r>
              <a:rPr lang="it-IT" sz="3200" dirty="0"/>
              <a:t>Vožnja unutar grupe - 65</a:t>
            </a:r>
          </a:p>
          <a:p>
            <a:pPr algn="ctr"/>
            <a:r>
              <a:rPr lang="it-IT" sz="3200" dirty="0"/>
              <a:t>Ručni Signali - 76</a:t>
            </a:r>
          </a:p>
          <a:p>
            <a:pPr algn="ctr"/>
            <a:r>
              <a:rPr lang="it-IT" sz="3200" dirty="0"/>
              <a:t>Izvanredne Situacije - 87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681262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000" dirty="0">
                <a:latin typeface="Helvetica" pitchFamily="34" charset="0"/>
              </a:rPr>
              <a:t>Pregled Motocikla</a:t>
            </a:r>
            <a:endParaRPr lang="en-US" altLang="en-US" sz="40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046000" y="1584000"/>
            <a:ext cx="8100000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Pregled motocikla prije putovanja je presudan.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Pomaže u osiguravanju sigurne vožnje.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Prije duljih putovanja preporučuje se da vaš motocikl pravilno servisirate ili da povjerite servis </a:t>
            </a:r>
            <a:r>
              <a:rPr lang="hr-HR" altLang="en-US" dirty="0" err="1">
                <a:latin typeface="Helvetica" pitchFamily="34" charset="0"/>
              </a:rPr>
              <a:t>Dealeru</a:t>
            </a:r>
            <a:r>
              <a:rPr lang="hr-HR" altLang="en-US" dirty="0">
                <a:latin typeface="Helvetica" pitchFamily="34" charset="0"/>
              </a:rPr>
              <a:t>.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u="sng" dirty="0">
                <a:latin typeface="Helvetica" pitchFamily="34" charset="0"/>
              </a:rPr>
              <a:t>Glavne komponente za provjeru :</a:t>
            </a:r>
          </a:p>
          <a:p>
            <a:pPr marL="3589338" indent="-365125" defTabSz="806450" eaLnBrk="1" hangingPunct="1">
              <a:spcBef>
                <a:spcPct val="50000"/>
              </a:spcBef>
            </a:pPr>
            <a:r>
              <a:rPr lang="hr-HR" altLang="en-US" dirty="0">
                <a:latin typeface="Helvetica" pitchFamily="34" charset="0"/>
              </a:rPr>
              <a:t>T - Gume (</a:t>
            </a:r>
            <a:r>
              <a:rPr lang="hr-HR" altLang="en-US" dirty="0" err="1">
                <a:latin typeface="Helvetica" pitchFamily="34" charset="0"/>
              </a:rPr>
              <a:t>Tires</a:t>
            </a:r>
            <a:r>
              <a:rPr lang="hr-HR" altLang="en-US" dirty="0">
                <a:latin typeface="Helvetica" pitchFamily="34" charset="0"/>
              </a:rPr>
              <a:t>) - kilometraža, tlak, i dubina profila prije svakog duljeg putovanja!</a:t>
            </a:r>
          </a:p>
          <a:p>
            <a:pPr defTabSz="806450" eaLnBrk="1" hangingPunct="1">
              <a:spcBef>
                <a:spcPct val="50000"/>
              </a:spcBef>
            </a:pPr>
            <a:r>
              <a:rPr lang="hr-HR" altLang="en-US" dirty="0">
                <a:latin typeface="Helvetica" pitchFamily="34" charset="0"/>
              </a:rPr>
              <a:t>				C - Kabeli (</a:t>
            </a:r>
            <a:r>
              <a:rPr lang="hr-HR" altLang="en-US" dirty="0" err="1">
                <a:latin typeface="Helvetica" pitchFamily="34" charset="0"/>
              </a:rPr>
              <a:t>Cables</a:t>
            </a:r>
            <a:r>
              <a:rPr lang="hr-HR" altLang="en-US" dirty="0">
                <a:latin typeface="Helvetica" pitchFamily="34" charset="0"/>
              </a:rPr>
              <a:t>)</a:t>
            </a:r>
          </a:p>
          <a:p>
            <a:pPr defTabSz="806450" eaLnBrk="1" hangingPunct="1">
              <a:spcBef>
                <a:spcPct val="50000"/>
              </a:spcBef>
            </a:pPr>
            <a:r>
              <a:rPr lang="hr-HR" altLang="en-US" dirty="0">
                <a:latin typeface="Helvetica" pitchFamily="34" charset="0"/>
              </a:rPr>
              <a:t>				L - Svjetla (</a:t>
            </a:r>
            <a:r>
              <a:rPr lang="hr-HR" altLang="en-US" dirty="0" err="1">
                <a:latin typeface="Helvetica" pitchFamily="34" charset="0"/>
              </a:rPr>
              <a:t>Lights</a:t>
            </a:r>
            <a:r>
              <a:rPr lang="hr-HR" altLang="en-US" dirty="0">
                <a:latin typeface="Helvetica" pitchFamily="34" charset="0"/>
              </a:rPr>
              <a:t>)</a:t>
            </a:r>
          </a:p>
          <a:p>
            <a:pPr defTabSz="806450" eaLnBrk="1" hangingPunct="1">
              <a:spcBef>
                <a:spcPct val="50000"/>
              </a:spcBef>
            </a:pPr>
            <a:r>
              <a:rPr lang="hr-HR" altLang="en-US" dirty="0">
                <a:latin typeface="Helvetica" pitchFamily="34" charset="0"/>
              </a:rPr>
              <a:t>				O - Ulje i gorivo (Oil and </a:t>
            </a:r>
            <a:r>
              <a:rPr lang="hr-HR" altLang="en-US" dirty="0" err="1">
                <a:latin typeface="Helvetica" pitchFamily="34" charset="0"/>
              </a:rPr>
              <a:t>Fuel</a:t>
            </a:r>
            <a:r>
              <a:rPr lang="hr-HR" altLang="en-US" dirty="0">
                <a:latin typeface="Helvetica" pitchFamily="34" charset="0"/>
              </a:rPr>
              <a:t>)</a:t>
            </a:r>
          </a:p>
          <a:p>
            <a:pPr defTabSz="806450" eaLnBrk="1" hangingPunct="1">
              <a:spcBef>
                <a:spcPct val="50000"/>
              </a:spcBef>
            </a:pPr>
            <a:r>
              <a:rPr lang="hr-HR" altLang="en-US" dirty="0">
                <a:latin typeface="Helvetica" pitchFamily="34" charset="0"/>
              </a:rPr>
              <a:t>				C - Šasija i remen (</a:t>
            </a:r>
            <a:r>
              <a:rPr lang="hr-HR" altLang="en-US" dirty="0" err="1">
                <a:latin typeface="Helvetica" pitchFamily="34" charset="0"/>
              </a:rPr>
              <a:t>Chasis</a:t>
            </a:r>
            <a:r>
              <a:rPr lang="hr-HR" altLang="en-US" dirty="0">
                <a:latin typeface="Helvetica" pitchFamily="34" charset="0"/>
              </a:rPr>
              <a:t> and </a:t>
            </a:r>
            <a:r>
              <a:rPr lang="hr-HR" altLang="en-US" dirty="0" err="1">
                <a:latin typeface="Helvetica" pitchFamily="34" charset="0"/>
              </a:rPr>
              <a:t>Belt</a:t>
            </a:r>
            <a:r>
              <a:rPr lang="hr-HR" altLang="en-US" dirty="0">
                <a:latin typeface="Helvetica" pitchFamily="34" charset="0"/>
              </a:rPr>
              <a:t>)</a:t>
            </a:r>
          </a:p>
          <a:p>
            <a:pPr defTabSz="806450" eaLnBrk="1" hangingPunct="1">
              <a:spcBef>
                <a:spcPct val="50000"/>
              </a:spcBef>
            </a:pPr>
            <a:r>
              <a:rPr lang="hr-HR" altLang="en-US" dirty="0">
                <a:latin typeface="Helvetica" pitchFamily="34" charset="0"/>
              </a:rPr>
              <a:t>				K - Oslonac (</a:t>
            </a:r>
            <a:r>
              <a:rPr lang="hr-HR" altLang="en-US" dirty="0" err="1">
                <a:latin typeface="Helvetica" pitchFamily="34" charset="0"/>
              </a:rPr>
              <a:t>Kick</a:t>
            </a:r>
            <a:r>
              <a:rPr lang="hr-HR" altLang="en-US" dirty="0">
                <a:latin typeface="Helvetica" pitchFamily="34" charset="0"/>
              </a:rPr>
              <a:t>/</a:t>
            </a:r>
            <a:r>
              <a:rPr lang="hr-HR" altLang="en-US" dirty="0" err="1">
                <a:latin typeface="Helvetica" pitchFamily="34" charset="0"/>
              </a:rPr>
              <a:t>Jiffy</a:t>
            </a:r>
            <a:r>
              <a:rPr lang="hr-HR" altLang="en-US" dirty="0">
                <a:latin typeface="Helvetica" pitchFamily="34" charset="0"/>
              </a:rPr>
              <a:t> </a:t>
            </a:r>
            <a:r>
              <a:rPr lang="hr-HR" altLang="en-US" dirty="0" err="1">
                <a:latin typeface="Helvetica" pitchFamily="34" charset="0"/>
              </a:rPr>
              <a:t>Stand</a:t>
            </a:r>
            <a:r>
              <a:rPr lang="hr-HR" altLang="en-US" dirty="0">
                <a:latin typeface="Helvetica" pitchFamily="34" charset="0"/>
              </a:rPr>
              <a:t>)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856000" y="4464000"/>
            <a:ext cx="2232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>
                <a:latin typeface="Helvetica" pitchFamily="34" charset="0"/>
              </a:rPr>
              <a:t>T - Clock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1838F-05A6-4846-9695-639EA947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355503"/>
            <a:ext cx="5328592" cy="1363498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000" dirty="0">
                <a:latin typeface="Helvetica" pitchFamily="34" charset="0"/>
              </a:rPr>
              <a:t>Pregled Motocikla</a:t>
            </a:r>
          </a:p>
          <a:p>
            <a:pPr lvl="0" algn="ctr">
              <a:spcBef>
                <a:spcPct val="0"/>
              </a:spcBef>
              <a:defRPr/>
            </a:pPr>
            <a:r>
              <a:rPr lang="hr-HR" altLang="en-US" sz="4000" dirty="0">
                <a:latin typeface="Helvetica" pitchFamily="34" charset="0"/>
                <a:ea typeface="+mj-ea"/>
                <a:cs typeface="+mj-cs"/>
              </a:rPr>
              <a:t>tlak u gumama</a:t>
            </a:r>
            <a:endParaRPr lang="en-US" altLang="en-US" sz="40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1DC1E-84CF-41D2-A7CC-3EE4A2EB8FA4}"/>
              </a:ext>
            </a:extLst>
          </p:cNvPr>
          <p:cNvSpPr txBox="1"/>
          <p:nvPr/>
        </p:nvSpPr>
        <p:spPr>
          <a:xfrm flipH="1">
            <a:off x="6186000" y="4471172"/>
            <a:ext cx="526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Gore: </a:t>
            </a:r>
            <a:br>
              <a:rPr lang="hr-HR" dirty="0"/>
            </a:br>
            <a:r>
              <a:rPr lang="hr-HR" dirty="0"/>
              <a:t>pritisak u  (</a:t>
            </a:r>
            <a:r>
              <a:rPr lang="hr-HR" dirty="0" err="1"/>
              <a:t>Dunlop</a:t>
            </a:r>
            <a:r>
              <a:rPr lang="hr-HR" dirty="0"/>
              <a:t>) gumama za sve </a:t>
            </a:r>
            <a:r>
              <a:rPr lang="hr-HR" dirty="0" err="1"/>
              <a:t>Sportster</a:t>
            </a:r>
            <a:r>
              <a:rPr lang="hr-HR" dirty="0"/>
              <a:t> modele</a:t>
            </a:r>
          </a:p>
          <a:p>
            <a:endParaRPr lang="hr-HR" dirty="0"/>
          </a:p>
          <a:p>
            <a:r>
              <a:rPr lang="hr-HR" dirty="0"/>
              <a:t>Lijevo: </a:t>
            </a:r>
          </a:p>
          <a:p>
            <a:r>
              <a:rPr lang="hr-HR" dirty="0"/>
              <a:t>pritisak u (</a:t>
            </a:r>
            <a:r>
              <a:rPr lang="hr-HR" dirty="0" err="1"/>
              <a:t>Dunlop</a:t>
            </a:r>
            <a:r>
              <a:rPr lang="hr-HR" dirty="0"/>
              <a:t>) gumama za </a:t>
            </a:r>
            <a:r>
              <a:rPr lang="hr-HR" dirty="0" err="1"/>
              <a:t>Electra</a:t>
            </a:r>
            <a:r>
              <a:rPr lang="hr-HR" dirty="0"/>
              <a:t> modele</a:t>
            </a:r>
          </a:p>
          <a:p>
            <a:endParaRPr lang="hr-HR" dirty="0"/>
          </a:p>
          <a:p>
            <a:pPr algn="r"/>
            <a:r>
              <a:rPr lang="hr-HR" dirty="0"/>
              <a:t>PSI = </a:t>
            </a:r>
            <a:r>
              <a:rPr lang="hr-HR" dirty="0" err="1"/>
              <a:t>Pounds</a:t>
            </a:r>
            <a:r>
              <a:rPr lang="hr-HR" dirty="0"/>
              <a:t> </a:t>
            </a:r>
            <a:r>
              <a:rPr lang="hr-HR" dirty="0" err="1"/>
              <a:t>per</a:t>
            </a:r>
            <a:r>
              <a:rPr lang="hr-HR" dirty="0"/>
              <a:t> </a:t>
            </a:r>
            <a:r>
              <a:rPr lang="hr-HR" dirty="0" err="1"/>
              <a:t>Square</a:t>
            </a:r>
            <a:r>
              <a:rPr lang="hr-HR" dirty="0"/>
              <a:t> </a:t>
            </a:r>
            <a:r>
              <a:rPr lang="hr-HR" dirty="0" err="1"/>
              <a:t>Inch</a:t>
            </a:r>
            <a:r>
              <a:rPr lang="hr-HR" dirty="0"/>
              <a:t>; </a:t>
            </a:r>
            <a:r>
              <a:rPr lang="hr-HR" dirty="0" err="1"/>
              <a:t>kPa</a:t>
            </a:r>
            <a:r>
              <a:rPr lang="hr-HR" dirty="0"/>
              <a:t> = kilo Paskala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7D5C4-325E-431E-84F1-2FDF13BB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08E2A-9717-45B3-B8A3-90C1C63D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086" y="1812925"/>
            <a:ext cx="8794913" cy="2422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50917-0721-4809-8DD1-2B6B6E778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0" y="4245172"/>
            <a:ext cx="5805000" cy="24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82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355503"/>
            <a:ext cx="5328592" cy="1363498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000" dirty="0">
                <a:latin typeface="Helvetica" pitchFamily="34" charset="0"/>
              </a:rPr>
              <a:t>Pregled Motocikla</a:t>
            </a:r>
          </a:p>
          <a:p>
            <a:pPr lvl="0" algn="ctr">
              <a:spcBef>
                <a:spcPct val="0"/>
              </a:spcBef>
              <a:defRPr/>
            </a:pPr>
            <a:r>
              <a:rPr lang="hr-HR" altLang="en-US" sz="4000" dirty="0">
                <a:latin typeface="Helvetica" pitchFamily="34" charset="0"/>
                <a:ea typeface="+mj-ea"/>
                <a:cs typeface="+mj-cs"/>
              </a:rPr>
              <a:t>dodatak o gumama</a:t>
            </a:r>
            <a:endParaRPr lang="en-US" altLang="en-US" sz="40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1DC1E-84CF-41D2-A7CC-3EE4A2EB8FA4}"/>
              </a:ext>
            </a:extLst>
          </p:cNvPr>
          <p:cNvSpPr txBox="1"/>
          <p:nvPr/>
        </p:nvSpPr>
        <p:spPr>
          <a:xfrm flipH="1">
            <a:off x="1176937" y="1897576"/>
            <a:ext cx="98381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HD motori se isporučuju uglavnom sa </a:t>
            </a:r>
            <a:r>
              <a:rPr lang="hr-HR" sz="2000" dirty="0" err="1"/>
              <a:t>Dunlop</a:t>
            </a:r>
            <a:r>
              <a:rPr lang="hr-HR" sz="2000" dirty="0"/>
              <a:t> gumama. To ne znači da ne smijete stavljati druge, odgovarajuće gume na svoj motor. Pritom trebate paziti na dimenzije, brzinu, nosivost, i starost odabranih guma. Iako su materijali guma iznimno poboljšani, ne preporuča se kupiti gume starije od tri (3) godine. Gume se mijenjaju prema preporukama proizvođača, ovisno o prijeđenim kilometrima, te starosti guma. </a:t>
            </a:r>
            <a:br>
              <a:rPr lang="hr-HR" sz="2000" dirty="0"/>
            </a:br>
            <a:endParaRPr lang="hr-HR" sz="2000" dirty="0"/>
          </a:p>
          <a:p>
            <a:pPr algn="ctr"/>
            <a:r>
              <a:rPr lang="hr-HR" sz="2400" dirty="0"/>
              <a:t>Preporuča se uvijek zamijeniti i prednju i stražnju gumu!</a:t>
            </a:r>
          </a:p>
          <a:p>
            <a:pPr algn="ctr"/>
            <a:endParaRPr lang="hr-HR" dirty="0"/>
          </a:p>
          <a:p>
            <a:pPr algn="ctr"/>
            <a:r>
              <a:rPr lang="hr-HR" sz="2400" dirty="0"/>
              <a:t>Ukoliko nakon promjene guma, pri brzinama većim od cca 120 km/h osjetite vibracije motora, što prije otiđite provjeriti ispravnost guma i montaže!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7D5C4-325E-431E-84F1-2FDF13BB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01CD0-CAB1-4F74-BF38-1AD166E2A7D2}"/>
              </a:ext>
            </a:extLst>
          </p:cNvPr>
          <p:cNvSpPr txBox="1"/>
          <p:nvPr/>
        </p:nvSpPr>
        <p:spPr>
          <a:xfrm>
            <a:off x="3103500" y="5338584"/>
            <a:ext cx="598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linkClick r:id="rId2"/>
              </a:rPr>
              <a:t>https://www.gumelider.com.hr/savjeti/dot</a:t>
            </a:r>
          </a:p>
          <a:p>
            <a:r>
              <a:rPr lang="hr-HR" dirty="0">
                <a:hlinkClick r:id="rId2"/>
              </a:rPr>
              <a:t>https://www.unikomerc.hr/category/eu-oznake/</a:t>
            </a:r>
          </a:p>
          <a:p>
            <a:r>
              <a:rPr lang="hr-HR" dirty="0">
                <a:hlinkClick r:id="rId2"/>
              </a:rPr>
              <a:t>https://www.unikomerc.hr/category/starost-guma/</a:t>
            </a:r>
          </a:p>
          <a:p>
            <a:r>
              <a:rPr lang="hr-HR" dirty="0">
                <a:hlinkClick r:id="rId2"/>
              </a:rPr>
              <a:t>https://www.unikomerc.hr/category/indeks-brzine-nosivost/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41048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355503"/>
            <a:ext cx="5328592" cy="1363498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000" dirty="0">
                <a:latin typeface="Helvetica" pitchFamily="34" charset="0"/>
              </a:rPr>
              <a:t>Pregled Motocikla</a:t>
            </a:r>
          </a:p>
          <a:p>
            <a:pPr lvl="0" algn="ctr">
              <a:spcBef>
                <a:spcPct val="0"/>
              </a:spcBef>
              <a:defRPr/>
            </a:pPr>
            <a:r>
              <a:rPr lang="hr-HR" altLang="en-US" sz="4000" dirty="0">
                <a:latin typeface="Helvetica" pitchFamily="34" charset="0"/>
                <a:ea typeface="+mj-ea"/>
                <a:cs typeface="+mj-cs"/>
              </a:rPr>
              <a:t>nivo ulja</a:t>
            </a:r>
            <a:endParaRPr lang="en-US" altLang="en-US" sz="4000" dirty="0">
              <a:latin typeface="Helvetica" pitchFamily="34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09A2D2-6CE1-4E03-A66C-CCFE5D0B5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488" y="1981200"/>
            <a:ext cx="4391025" cy="289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B03F68-F0E5-4C31-914A-7160A4F766C3}"/>
              </a:ext>
            </a:extLst>
          </p:cNvPr>
          <p:cNvSpPr txBox="1"/>
          <p:nvPr/>
        </p:nvSpPr>
        <p:spPr>
          <a:xfrm flipH="1">
            <a:off x="2136000" y="5139000"/>
            <a:ext cx="360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/>
              <a:t>A) Gornja skala: motor je naslonjen na </a:t>
            </a:r>
            <a:r>
              <a:rPr lang="hr-HR" dirty="0" err="1"/>
              <a:t>nogicu</a:t>
            </a:r>
            <a:r>
              <a:rPr lang="hr-HR" dirty="0"/>
              <a:t> (</a:t>
            </a:r>
            <a:r>
              <a:rPr lang="hr-HR" dirty="0" err="1"/>
              <a:t>Jiffy</a:t>
            </a:r>
            <a:r>
              <a:rPr lang="hr-HR" dirty="0"/>
              <a:t> </a:t>
            </a:r>
            <a:r>
              <a:rPr lang="hr-HR" dirty="0" err="1"/>
              <a:t>stand</a:t>
            </a:r>
            <a:r>
              <a:rPr lang="hr-HR" dirty="0"/>
              <a:t>)</a:t>
            </a:r>
            <a:br>
              <a:rPr lang="hr-HR" dirty="0"/>
            </a:br>
            <a:r>
              <a:rPr lang="hr-HR" dirty="0"/>
              <a:t>B) Donja skala: motor stoji okomito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1DC1E-84CF-41D2-A7CC-3EE4A2EB8FA4}"/>
              </a:ext>
            </a:extLst>
          </p:cNvPr>
          <p:cNvSpPr txBox="1"/>
          <p:nvPr/>
        </p:nvSpPr>
        <p:spPr>
          <a:xfrm flipH="1">
            <a:off x="6095998" y="5139000"/>
            <a:ext cx="4185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hr-HR" dirty="0"/>
              <a:t>Nizak nivo, dodaj ulje</a:t>
            </a:r>
          </a:p>
          <a:p>
            <a:pPr marL="342900" indent="-342900">
              <a:buAutoNum type="arabicParenR"/>
            </a:pPr>
            <a:r>
              <a:rPr lang="hr-HR" dirty="0"/>
              <a:t>Poželjan nivo ulja hladnog motora</a:t>
            </a:r>
          </a:p>
          <a:p>
            <a:pPr marL="342900" indent="-342900">
              <a:buFontTx/>
              <a:buAutoNum type="arabicParenR"/>
            </a:pPr>
            <a:r>
              <a:rPr lang="hr-HR" dirty="0"/>
              <a:t>Nivo ulja vrućeg motora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7D5C4-325E-431E-84F1-2FDF13BB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223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400" dirty="0">
                <a:latin typeface="Helvetica" pitchFamily="34" charset="0"/>
              </a:rPr>
              <a:t>Sadržaj</a:t>
            </a:r>
            <a:endParaRPr lang="en-US" altLang="en-US" sz="44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ECA73-51AE-41D6-B551-57545EB0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DB614-0444-4777-888C-7530F724B71C}"/>
              </a:ext>
            </a:extLst>
          </p:cNvPr>
          <p:cNvSpPr txBox="1"/>
          <p:nvPr/>
        </p:nvSpPr>
        <p:spPr>
          <a:xfrm>
            <a:off x="3431704" y="1472242"/>
            <a:ext cx="532859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Uvod - 4</a:t>
            </a:r>
          </a:p>
          <a:p>
            <a:pPr algn="ctr"/>
            <a:r>
              <a:rPr lang="hr-HR" sz="3200" dirty="0"/>
              <a:t>Zaštitna oprema - 7</a:t>
            </a:r>
          </a:p>
          <a:p>
            <a:pPr algn="ctr"/>
            <a:r>
              <a:rPr lang="hr-HR" sz="3200" dirty="0"/>
              <a:t>Pregled Motocikla - 22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Pravila Vožnje - 27</a:t>
            </a:r>
          </a:p>
          <a:p>
            <a:pPr algn="ctr"/>
            <a:r>
              <a:rPr lang="hr-HR" sz="3200" dirty="0"/>
              <a:t>Opasnosti - 41</a:t>
            </a:r>
          </a:p>
          <a:p>
            <a:pPr algn="ctr"/>
            <a:r>
              <a:rPr lang="hr-HR" sz="3200" dirty="0"/>
              <a:t>Formacije - 51</a:t>
            </a:r>
          </a:p>
          <a:p>
            <a:pPr algn="ctr"/>
            <a:r>
              <a:rPr lang="hr-HR" sz="3200" dirty="0"/>
              <a:t>Vožnja unutar grupe - 65</a:t>
            </a:r>
          </a:p>
          <a:p>
            <a:pPr algn="ctr"/>
            <a:r>
              <a:rPr lang="hr-HR" sz="3200" dirty="0"/>
              <a:t>Ručni Signali - 76</a:t>
            </a:r>
          </a:p>
          <a:p>
            <a:pPr algn="ctr"/>
            <a:r>
              <a:rPr lang="hr-HR" sz="3200" dirty="0"/>
              <a:t>Izvanredne Situacije - 87</a:t>
            </a:r>
          </a:p>
        </p:txBody>
      </p:sp>
    </p:spTree>
    <p:extLst>
      <p:ext uri="{BB962C8B-B14F-4D97-AF65-F5344CB8AC3E}">
        <p14:creationId xmlns:p14="http://schemas.microsoft.com/office/powerpoint/2010/main" val="2420265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Pravila Vožnje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59831" y="1844824"/>
            <a:ext cx="7272338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u="sng" dirty="0">
                <a:latin typeface="Helvetica" pitchFamily="34" charset="0"/>
              </a:rPr>
              <a:t>Opća pravila koje treba zapamtiti :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Osigurajte minimum sposobnosti vožnje na motociklu prije vožnje u grupi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Morate najmanje posjedovati vozačku dozvolu za odgovarajuću kategoriju motocikla (ovisno o zakonodavstvu države)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Pohađajte obuku vožnje prije uključivanja u vožnju u grupi (teorijski i praktični dio)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59831" y="4509120"/>
            <a:ext cx="727233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u="sng" dirty="0">
                <a:latin typeface="Helvetica" pitchFamily="34" charset="0"/>
              </a:rPr>
              <a:t>Dodatni zahtjevi za vozača: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Klonite se situacija s kojima niste familijarni ili ne možete pratiti način vožnje u grupi.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Koristite ispravnu sigurnosnu opremu.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234B9-5022-4819-98B9-87A70E00F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Pravila Vožnje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937694" y="2037651"/>
            <a:ext cx="8316612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000" u="sng" dirty="0">
                <a:latin typeface="Helvetica" pitchFamily="34" charset="0"/>
              </a:rPr>
              <a:t>Pravila vožnje na putu:</a:t>
            </a:r>
          </a:p>
          <a:p>
            <a:pPr eaLnBrk="1" hangingPunct="1"/>
            <a:endParaRPr lang="hr-HR" altLang="en-US" sz="2000" dirty="0">
              <a:latin typeface="Helvetica" pitchFamily="34" charset="0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Razvijajte motociklističke vještine, vježbajte suzdržanost da izbjegnete “Cestovni Bijes”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U vožnji pravilno pretječite - ne oklijevajte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Kod vožnje davajte odgovarajuće signale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Mentalno se pripremite za vožnju u kojoj namjeravate sudjelovati</a:t>
            </a:r>
          </a:p>
          <a:p>
            <a:pPr lvl="1" eaLnBrk="1" hangingPunct="1"/>
            <a:endParaRPr lang="hr-HR" altLang="en-US" sz="2000" dirty="0">
              <a:latin typeface="Helvetica" pitchFamily="34" charset="0"/>
            </a:endParaRPr>
          </a:p>
          <a:p>
            <a:pPr eaLnBrk="1" hangingPunct="1"/>
            <a:r>
              <a:rPr lang="hr-HR" altLang="en-US" sz="2000" u="sng" dirty="0">
                <a:latin typeface="Helvetica" pitchFamily="34" charset="0"/>
              </a:rPr>
              <a:t>Važno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Koristite brzinu, snagu motora i svoje vještine vožnje da mudro izbjegnete nevolje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66FA3-9424-4350-AB9B-073593E3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Pravila Vožnje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011078" y="1891855"/>
            <a:ext cx="8169844" cy="44644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hr-HR" sz="2400" dirty="0">
                <a:latin typeface="Helvetica" pitchFamily="34" charset="0"/>
              </a:rPr>
              <a:t>Stalno pazite: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hr-HR" sz="2400" dirty="0">
              <a:latin typeface="Helvetica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sz="2400" dirty="0">
                <a:latin typeface="Helvetica" pitchFamily="34" charset="0"/>
              </a:rPr>
              <a:t>Na položaj glave - brade, visinu očiju</a:t>
            </a:r>
          </a:p>
          <a:p>
            <a:pPr>
              <a:lnSpc>
                <a:spcPct val="80000"/>
              </a:lnSpc>
              <a:defRPr/>
            </a:pPr>
            <a:r>
              <a:rPr lang="hr-HR" sz="2400" dirty="0">
                <a:latin typeface="Helvetica" pitchFamily="34" charset="0"/>
              </a:rPr>
              <a:t>Da uvijek gledate u smjeru u kojem želite ići</a:t>
            </a:r>
          </a:p>
          <a:p>
            <a:pPr>
              <a:lnSpc>
                <a:spcPct val="80000"/>
              </a:lnSpc>
              <a:defRPr/>
            </a:pPr>
            <a:r>
              <a:rPr lang="hr-HR" sz="2400" dirty="0">
                <a:latin typeface="Helvetica" pitchFamily="34" charset="0"/>
              </a:rPr>
              <a:t>Da ruke slobodno oslonite bez grča i težine na upravljač</a:t>
            </a:r>
          </a:p>
          <a:p>
            <a:pPr>
              <a:lnSpc>
                <a:spcPct val="80000"/>
              </a:lnSpc>
              <a:defRPr/>
            </a:pPr>
            <a:r>
              <a:rPr lang="hr-HR" sz="2400" dirty="0">
                <a:latin typeface="Helvetica" pitchFamily="34" charset="0"/>
              </a:rPr>
              <a:t>Da iskoristite snagu motora</a:t>
            </a:r>
          </a:p>
          <a:p>
            <a:pPr>
              <a:lnSpc>
                <a:spcPct val="80000"/>
              </a:lnSpc>
              <a:defRPr/>
            </a:pPr>
            <a:r>
              <a:rPr lang="hr-HR" sz="2400" dirty="0">
                <a:latin typeface="Helvetica" pitchFamily="34" charset="0"/>
              </a:rPr>
              <a:t>Da planirate liniju vožnje</a:t>
            </a:r>
            <a:endParaRPr lang="hr-HR" altLang="en-US" sz="2400" dirty="0">
              <a:latin typeface="Helvetica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hr-HR" altLang="en-US" sz="2400" dirty="0">
                <a:latin typeface="Helvetica" pitchFamily="34" charset="0"/>
              </a:rPr>
              <a:t>Da se osvježite, odmorite, na vrijeme odete u toalet</a:t>
            </a:r>
          </a:p>
          <a:p>
            <a:pPr>
              <a:lnSpc>
                <a:spcPct val="80000"/>
              </a:lnSpc>
              <a:defRPr/>
            </a:pPr>
            <a:endParaRPr lang="hr-HR" sz="2400" dirty="0">
              <a:latin typeface="Helvetica" pitchFamily="34" charset="0"/>
            </a:endParaRPr>
          </a:p>
          <a:p>
            <a:pPr>
              <a:lnSpc>
                <a:spcPct val="90000"/>
              </a:lnSpc>
            </a:pPr>
            <a:r>
              <a:rPr lang="hr-HR" altLang="en-US" sz="2400" dirty="0">
                <a:solidFill>
                  <a:srgbClr val="C00000"/>
                </a:solidFill>
                <a:latin typeface="Helvetica" pitchFamily="34" charset="0"/>
              </a:rPr>
              <a:t>Ubrzavanje usmjerava težinu na stražnji kotač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solidFill>
                  <a:srgbClr val="C00000"/>
                </a:solidFill>
                <a:latin typeface="Helvetica" pitchFamily="34" charset="0"/>
              </a:rPr>
              <a:t>Usporavanje usmjerava težinu na prednji kotač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E1F78-354B-43E2-BD67-7BFD537D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400" dirty="0">
                <a:latin typeface="Helvetica" pitchFamily="34" charset="0"/>
              </a:rPr>
              <a:t>Uvod</a:t>
            </a:r>
            <a:endParaRPr lang="en-US" altLang="en-US" sz="44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7649" y="6233362"/>
            <a:ext cx="19623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900" dirty="0"/>
              <a:t>Picture Origin: </a:t>
            </a:r>
            <a:r>
              <a:rPr lang="hr-HR" sz="900" dirty="0"/>
              <a:t>Pleter Chapter Croatia</a:t>
            </a:r>
            <a:endParaRPr lang="en-ZA" sz="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668C8-C6A6-450C-9BD7-E16FA17C8B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000"/>
            <a:ext cx="9144000" cy="42417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ECA73-51AE-41D6-B551-57545EB0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54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Pravila Vožnje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544856" y="2214000"/>
            <a:ext cx="3546144" cy="387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hr-HR" altLang="en-US" sz="2800" dirty="0">
                <a:latin typeface="Helvetica" pitchFamily="34" charset="0"/>
              </a:rPr>
              <a:t>Podesite retrovizore!</a:t>
            </a:r>
          </a:p>
          <a:p>
            <a:pPr marL="0" indent="0" algn="ctr">
              <a:lnSpc>
                <a:spcPct val="90000"/>
              </a:lnSpc>
              <a:buNone/>
            </a:pPr>
            <a:endParaRPr lang="hr-HR" altLang="en-US" sz="2400" dirty="0">
              <a:latin typeface="Helvetica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hr-HR" altLang="en-US" sz="2000" i="1" dirty="0">
                <a:latin typeface="Helvetica" pitchFamily="34" charset="0"/>
              </a:rPr>
              <a:t>„</a:t>
            </a:r>
            <a:r>
              <a:rPr lang="en-US" altLang="en-US" sz="2000" i="1" dirty="0">
                <a:latin typeface="Helvetica" pitchFamily="34" charset="0"/>
              </a:rPr>
              <a:t>objects in mirror are closer than they appear</a:t>
            </a:r>
            <a:r>
              <a:rPr lang="hr-HR" altLang="en-US" sz="2000" i="1" dirty="0">
                <a:latin typeface="Helvetica" pitchFamily="34" charset="0"/>
              </a:rPr>
              <a:t>”</a:t>
            </a:r>
          </a:p>
          <a:p>
            <a:pPr marL="0" indent="0" algn="ctr">
              <a:lnSpc>
                <a:spcPct val="90000"/>
              </a:lnSpc>
              <a:buNone/>
            </a:pPr>
            <a:br>
              <a:rPr lang="hr-HR" altLang="en-US" sz="2000" i="1" dirty="0">
                <a:latin typeface="Helvetica" pitchFamily="34" charset="0"/>
              </a:rPr>
            </a:br>
            <a:r>
              <a:rPr lang="hr-HR" altLang="en-US" sz="2000" i="1" dirty="0">
                <a:latin typeface="Helvetica" pitchFamily="34" charset="0"/>
              </a:rPr>
              <a:t>„objekti u ogledalu su bliže nego što izgledaju”</a:t>
            </a:r>
          </a:p>
          <a:p>
            <a:pPr marL="0" indent="0" algn="ctr">
              <a:lnSpc>
                <a:spcPct val="90000"/>
              </a:lnSpc>
              <a:buNone/>
            </a:pPr>
            <a:br>
              <a:rPr lang="hr-HR" altLang="en-US" sz="2000" i="1" dirty="0">
                <a:latin typeface="Helvetica" pitchFamily="34" charset="0"/>
              </a:rPr>
            </a:br>
            <a:r>
              <a:rPr lang="hr-HR" altLang="en-US" sz="2000" i="1" dirty="0">
                <a:latin typeface="Helvetica" pitchFamily="34" charset="0"/>
              </a:rPr>
              <a:t>Retrovizori su konveksni (ispupčeni) da pokriju šire vidno polje, te objekti izgledaju manji!</a:t>
            </a:r>
            <a:endParaRPr lang="en-ZA" sz="1800" dirty="0">
              <a:latin typeface="Helvetic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C16FF-84F9-4347-ADF0-D9C871A22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99" y="1629000"/>
            <a:ext cx="6702953" cy="49099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DB1E4-FF72-4727-82C5-4692EC6E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361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Pravila Vožnje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30E0A5-4BC9-43AA-9900-C16900FC9671}"/>
              </a:ext>
            </a:extLst>
          </p:cNvPr>
          <p:cNvSpPr txBox="1">
            <a:spLocks noChangeArrowheads="1"/>
          </p:cNvSpPr>
          <p:nvPr/>
        </p:nvSpPr>
        <p:spPr>
          <a:xfrm>
            <a:off x="1191000" y="1719000"/>
            <a:ext cx="9810000" cy="45365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Vozite svojim tempom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Manje kočite, više kontrolirajte brzinu promjenom stupnja prijenosa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Ručku prednje kočnice ne povlačite i ne hvatajte - oslonjena dva prsta na ručki prednje kočnice su dovoljno jaka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Budite progresivni na kočnicama; počnite sa lakšim kočenjem (usporavanjem), a zatim, po potrebi, povećavajte silu kočenja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Ne mijenjajte stupanj prijenosa („brzinu”) tijekom vožnje u zavojima, ako je ikako moguće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Bolje je ubrzati nego kočiti - ali uvijek koristite vlastiti sud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Izbjegavajte mokre dijelove ceste, šljunak, blato, …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Izbjegavajte „mrtvi kut” vozila ispred sebe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1EEEC7-CCC0-4CF9-9A97-04B39F3C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06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Pravila Vožnje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2DF075-A479-4780-850B-78417413E544}"/>
              </a:ext>
            </a:extLst>
          </p:cNvPr>
          <p:cNvSpPr txBox="1">
            <a:spLocks noChangeArrowheads="1"/>
          </p:cNvSpPr>
          <p:nvPr/>
        </p:nvSpPr>
        <p:spPr>
          <a:xfrm>
            <a:off x="8346000" y="2702206"/>
            <a:ext cx="3236400" cy="14535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hr-HR" altLang="en-US" sz="3600" dirty="0">
                <a:latin typeface="Helvetica" pitchFamily="34" charset="0"/>
              </a:rPr>
              <a:t>„mrtvi kut” („</a:t>
            </a:r>
            <a:r>
              <a:rPr lang="hr-HR" altLang="en-US" sz="3600" dirty="0" err="1">
                <a:latin typeface="Helvetica" pitchFamily="34" charset="0"/>
              </a:rPr>
              <a:t>blind</a:t>
            </a:r>
            <a:r>
              <a:rPr lang="hr-HR" altLang="en-US" sz="3600" dirty="0">
                <a:latin typeface="Helvetica" pitchFamily="34" charset="0"/>
              </a:rPr>
              <a:t> spot”)</a:t>
            </a:r>
            <a:endParaRPr lang="en-GB" altLang="en-US" sz="3600" dirty="0">
              <a:latin typeface="Helvetica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E23D8-D276-4D70-A771-A95DA35B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38" y="1674000"/>
            <a:ext cx="7757179" cy="459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40C2C-8112-4B2D-8184-2CB49B24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967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Pravila Vožnje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2DF075-A479-4780-850B-78417413E544}"/>
              </a:ext>
            </a:extLst>
          </p:cNvPr>
          <p:cNvSpPr txBox="1">
            <a:spLocks noChangeArrowheads="1"/>
          </p:cNvSpPr>
          <p:nvPr/>
        </p:nvSpPr>
        <p:spPr>
          <a:xfrm>
            <a:off x="2406540" y="1435413"/>
            <a:ext cx="7344816" cy="63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hr-HR" altLang="en-US" sz="3600" dirty="0">
                <a:latin typeface="Helvetica" pitchFamily="34" charset="0"/>
              </a:rPr>
              <a:t>„mrtvi kut” („</a:t>
            </a:r>
            <a:r>
              <a:rPr lang="hr-HR" altLang="en-US" sz="3600" dirty="0" err="1">
                <a:latin typeface="Helvetica" pitchFamily="34" charset="0"/>
              </a:rPr>
              <a:t>blind</a:t>
            </a:r>
            <a:r>
              <a:rPr lang="hr-HR" altLang="en-US" sz="3600" dirty="0">
                <a:latin typeface="Helvetica" pitchFamily="34" charset="0"/>
              </a:rPr>
              <a:t> spot”)</a:t>
            </a:r>
            <a:endParaRPr lang="en-GB" altLang="en-US" sz="3600" dirty="0">
              <a:latin typeface="Helvetic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F76D8-9CD6-4121-87E8-3CCE85BD8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000" y="2073161"/>
            <a:ext cx="9220655" cy="44657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D01D52-D775-4857-8853-75B536003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75EAD-10EB-41F9-976C-868A201BFD59}"/>
              </a:ext>
            </a:extLst>
          </p:cNvPr>
          <p:cNvSpPr txBox="1"/>
          <p:nvPr/>
        </p:nvSpPr>
        <p:spPr>
          <a:xfrm>
            <a:off x="8767835" y="5161156"/>
            <a:ext cx="218816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/>
              <a:t>Opasno mjesto na križanjima prilikom skretanja kamiona u desno</a:t>
            </a:r>
          </a:p>
        </p:txBody>
      </p:sp>
    </p:spTree>
    <p:extLst>
      <p:ext uri="{BB962C8B-B14F-4D97-AF65-F5344CB8AC3E}">
        <p14:creationId xmlns:p14="http://schemas.microsoft.com/office/powerpoint/2010/main" val="187012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Pravila Vožnje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2DF075-A479-4780-850B-78417413E544}"/>
              </a:ext>
            </a:extLst>
          </p:cNvPr>
          <p:cNvSpPr txBox="1">
            <a:spLocks noChangeArrowheads="1"/>
          </p:cNvSpPr>
          <p:nvPr/>
        </p:nvSpPr>
        <p:spPr>
          <a:xfrm>
            <a:off x="2406540" y="1435413"/>
            <a:ext cx="7344816" cy="63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hr-HR" altLang="en-US" sz="3600" dirty="0">
                <a:latin typeface="Helvetica" pitchFamily="34" charset="0"/>
              </a:rPr>
              <a:t>Turbulencije zraka oko kamiona</a:t>
            </a:r>
            <a:endParaRPr lang="en-GB" altLang="en-US" sz="3600" dirty="0">
              <a:latin typeface="Helvetica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D01D52-D775-4857-8853-75B536003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A6F7A-E332-420F-8FFC-B5A6CDA28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58" y="2347745"/>
            <a:ext cx="10634780" cy="37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79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Pravila Vožnje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2DF075-A479-4780-850B-78417413E544}"/>
              </a:ext>
            </a:extLst>
          </p:cNvPr>
          <p:cNvSpPr txBox="1">
            <a:spLocks noChangeArrowheads="1"/>
          </p:cNvSpPr>
          <p:nvPr/>
        </p:nvSpPr>
        <p:spPr>
          <a:xfrm>
            <a:off x="2406540" y="1435413"/>
            <a:ext cx="7344816" cy="63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hr-HR" altLang="en-US" sz="3600" dirty="0">
                <a:latin typeface="Helvetica" pitchFamily="34" charset="0"/>
              </a:rPr>
              <a:t>Pozicioniranje u prometnoj traci</a:t>
            </a:r>
            <a:endParaRPr lang="en-GB" altLang="en-US" sz="3600" dirty="0">
              <a:latin typeface="Helvetica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02A8-295C-4737-A51C-EC34DA47B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485" y="2065413"/>
            <a:ext cx="5388926" cy="46447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EF3A91-1D10-4C1E-A7EB-20ACFFEE9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063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Pravila Vožnje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474968-7F8F-471A-B21C-5DBB6F068946}"/>
              </a:ext>
            </a:extLst>
          </p:cNvPr>
          <p:cNvSpPr txBox="1">
            <a:spLocks noChangeArrowheads="1"/>
          </p:cNvSpPr>
          <p:nvPr/>
        </p:nvSpPr>
        <p:spPr>
          <a:xfrm>
            <a:off x="1281000" y="2304000"/>
            <a:ext cx="9630000" cy="438487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hr-HR" altLang="en-US" sz="2800" dirty="0">
                <a:latin typeface="Helvetica" pitchFamily="34" charset="0"/>
              </a:rPr>
              <a:t>Lijeva trećina trake: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Početna pozicija na križanjima da bi vidjeli i bili viđeni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Kako bi spriječili druge vozače da „dijele” tvoju traku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Kako bi bolje vidjeli pri nailasku na desni zavoj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Kako bi povećali vidljivost ceste ispred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Kako bi izbjegli otvorena vrata parkiranih vozila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Kako bi bili vidljiviji na križanjima s ograničenom vidljivošću na desnoj strani</a:t>
            </a:r>
          </a:p>
          <a:p>
            <a:pPr>
              <a:lnSpc>
                <a:spcPct val="90000"/>
              </a:lnSpc>
            </a:pPr>
            <a:r>
              <a:rPr lang="hr-HR" altLang="en-US" sz="2400" dirty="0">
                <a:latin typeface="Helvetica" pitchFamily="34" charset="0"/>
              </a:rPr>
              <a:t>Kako bi izbjegli ulje i smeće koje se najčešće nalazi na sredini ceste</a:t>
            </a:r>
          </a:p>
          <a:p>
            <a:pPr>
              <a:lnSpc>
                <a:spcPct val="90000"/>
              </a:lnSpc>
            </a:pPr>
            <a:endParaRPr lang="en-GB" altLang="en-US" sz="2400" dirty="0">
              <a:latin typeface="Helvetica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2DF075-A479-4780-850B-78417413E544}"/>
              </a:ext>
            </a:extLst>
          </p:cNvPr>
          <p:cNvSpPr txBox="1">
            <a:spLocks noChangeArrowheads="1"/>
          </p:cNvSpPr>
          <p:nvPr/>
        </p:nvSpPr>
        <p:spPr>
          <a:xfrm>
            <a:off x="2406540" y="1435413"/>
            <a:ext cx="7344816" cy="63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hr-HR" altLang="en-US" sz="3600" dirty="0">
                <a:latin typeface="Helvetica" pitchFamily="34" charset="0"/>
              </a:rPr>
              <a:t>Pozicioniranje u prometnoj traci</a:t>
            </a:r>
            <a:endParaRPr lang="en-GB" altLang="en-US" sz="3600" dirty="0">
              <a:latin typeface="Helvetica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08571F-BB35-47BF-BC98-810C637A0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26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Pravila Vožnje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474968-7F8F-471A-B21C-5DBB6F068946}"/>
              </a:ext>
            </a:extLst>
          </p:cNvPr>
          <p:cNvSpPr txBox="1">
            <a:spLocks noChangeArrowheads="1"/>
          </p:cNvSpPr>
          <p:nvPr/>
        </p:nvSpPr>
        <p:spPr>
          <a:xfrm>
            <a:off x="883248" y="2154035"/>
            <a:ext cx="10391400" cy="438487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hr-HR" altLang="en-US" sz="2800" dirty="0">
                <a:latin typeface="Helvetica" pitchFamily="34" charset="0"/>
              </a:rPr>
              <a:t>Srednja trećina trake:</a:t>
            </a:r>
          </a:p>
          <a:p>
            <a:pPr algn="ctr">
              <a:lnSpc>
                <a:spcPct val="90000"/>
              </a:lnSpc>
            </a:pPr>
            <a:r>
              <a:rPr lang="hr-HR" altLang="en-US" sz="2000" dirty="0">
                <a:latin typeface="Helvetica" pitchFamily="34" charset="0"/>
              </a:rPr>
              <a:t>Kako bi izbjegli opasnosti na obje strane;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hr-HR" altLang="en-US" sz="2000" dirty="0">
                <a:latin typeface="Helvetica" pitchFamily="34" charset="0"/>
              </a:rPr>
              <a:t>vozila parkirana na desnoj strani, i promet na lijevoj </a:t>
            </a:r>
          </a:p>
          <a:p>
            <a:pPr algn="ctr">
              <a:lnSpc>
                <a:spcPct val="90000"/>
              </a:lnSpc>
            </a:pPr>
            <a:r>
              <a:rPr lang="hr-HR" altLang="en-US" sz="2000" dirty="0">
                <a:latin typeface="Helvetica" pitchFamily="34" charset="0"/>
              </a:rPr>
              <a:t>Kako bi vidjeli i bili viđeni na prijevoju ceste</a:t>
            </a:r>
          </a:p>
          <a:p>
            <a:pPr algn="ctr">
              <a:lnSpc>
                <a:spcPct val="90000"/>
              </a:lnSpc>
            </a:pPr>
            <a:r>
              <a:rPr lang="hr-HR" altLang="en-US" sz="2000" dirty="0">
                <a:latin typeface="Helvetica" pitchFamily="34" charset="0"/>
              </a:rPr>
              <a:t>Kako bi vidjeli i bili viđeni na križanju s ograničenom vidljivošću s obje strane</a:t>
            </a:r>
          </a:p>
          <a:p>
            <a:pPr algn="ctr">
              <a:lnSpc>
                <a:spcPct val="90000"/>
              </a:lnSpc>
            </a:pPr>
            <a:r>
              <a:rPr lang="hr-HR" altLang="en-US" sz="2000" dirty="0">
                <a:latin typeface="Helvetica" pitchFamily="34" charset="0"/>
              </a:rPr>
              <a:t>Kako bi imali mjesta sa obje strane ceste u zavojima</a:t>
            </a:r>
          </a:p>
          <a:p>
            <a:pPr marL="0" indent="0" algn="ctr">
              <a:lnSpc>
                <a:spcPct val="90000"/>
              </a:lnSpc>
              <a:buNone/>
            </a:pPr>
            <a:endParaRPr lang="hr-HR" altLang="en-US" sz="1200" dirty="0">
              <a:latin typeface="Helvetica" pitchFamily="34" charset="0"/>
            </a:endParaRPr>
          </a:p>
          <a:p>
            <a:pPr marL="0" indent="0" algn="r">
              <a:lnSpc>
                <a:spcPct val="90000"/>
              </a:lnSpc>
              <a:buNone/>
            </a:pPr>
            <a:r>
              <a:rPr lang="hr-HR" altLang="en-US" sz="2800" dirty="0">
                <a:latin typeface="Helvetica" pitchFamily="34" charset="0"/>
              </a:rPr>
              <a:t>Desna trećina trake:</a:t>
            </a:r>
          </a:p>
          <a:p>
            <a:pPr algn="r">
              <a:lnSpc>
                <a:spcPct val="90000"/>
              </a:lnSpc>
            </a:pPr>
            <a:r>
              <a:rPr lang="hr-HR" altLang="en-US" sz="2000" dirty="0">
                <a:latin typeface="Helvetica" pitchFamily="34" charset="0"/>
              </a:rPr>
              <a:t>Kako bi izbjegli vjetar velikih vozila iz lijeve trake</a:t>
            </a:r>
          </a:p>
          <a:p>
            <a:pPr algn="r">
              <a:lnSpc>
                <a:spcPct val="90000"/>
              </a:lnSpc>
            </a:pPr>
            <a:r>
              <a:rPr lang="hr-HR" altLang="en-US" sz="2000" dirty="0">
                <a:latin typeface="Helvetica" pitchFamily="34" charset="0"/>
              </a:rPr>
              <a:t>Kako bi bolje vidjeli pri nailasku na lijevi zavoj</a:t>
            </a:r>
          </a:p>
          <a:p>
            <a:pPr algn="r">
              <a:lnSpc>
                <a:spcPct val="90000"/>
              </a:lnSpc>
            </a:pPr>
            <a:r>
              <a:rPr lang="hr-HR" altLang="en-US" sz="2000" dirty="0">
                <a:latin typeface="Helvetica" pitchFamily="34" charset="0"/>
              </a:rPr>
              <a:t>Kako bi bolje vidjeli i bili vidljiviji na križanjima s ograničenom vidljivošću na lijevoj strani</a:t>
            </a:r>
          </a:p>
          <a:p>
            <a:pPr algn="r">
              <a:lnSpc>
                <a:spcPct val="90000"/>
              </a:lnSpc>
            </a:pPr>
            <a:r>
              <a:rPr lang="hr-HR" altLang="en-US" sz="2000" dirty="0">
                <a:latin typeface="Helvetica" pitchFamily="34" charset="0"/>
              </a:rPr>
              <a:t>Kako bi izbjegli ulje i smeće koje se najčešće nalazi na sredini ceste</a:t>
            </a:r>
          </a:p>
          <a:p>
            <a:pPr marL="0" indent="0" algn="r">
              <a:lnSpc>
                <a:spcPct val="90000"/>
              </a:lnSpc>
              <a:buNone/>
            </a:pPr>
            <a:endParaRPr lang="en-GB" altLang="en-US" sz="1800" dirty="0">
              <a:latin typeface="Helvetica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2DF075-A479-4780-850B-78417413E544}"/>
              </a:ext>
            </a:extLst>
          </p:cNvPr>
          <p:cNvSpPr txBox="1">
            <a:spLocks noChangeArrowheads="1"/>
          </p:cNvSpPr>
          <p:nvPr/>
        </p:nvSpPr>
        <p:spPr>
          <a:xfrm>
            <a:off x="2406540" y="1435413"/>
            <a:ext cx="7344816" cy="63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hr-HR" altLang="en-US" sz="3600" dirty="0">
                <a:latin typeface="Helvetica" pitchFamily="34" charset="0"/>
              </a:rPr>
              <a:t>Pozicioniranje u prometnoj traci</a:t>
            </a:r>
            <a:endParaRPr lang="en-GB" altLang="en-US" sz="3600" dirty="0">
              <a:latin typeface="Helvetica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DC9BD-045F-49A5-A3E0-516CF75B7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457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Pravilo </a:t>
            </a:r>
            <a:r>
              <a:rPr lang="en-US" altLang="en-US" sz="4400" dirty="0">
                <a:latin typeface="Helvetica" pitchFamily="34" charset="0"/>
              </a:rPr>
              <a:t>2</a:t>
            </a:r>
            <a:r>
              <a:rPr lang="hr-HR" altLang="en-US" sz="4400" dirty="0">
                <a:latin typeface="Helvetica" pitchFamily="34" charset="0"/>
              </a:rPr>
              <a:t> - </a:t>
            </a:r>
            <a:r>
              <a:rPr lang="en-US" altLang="en-US" sz="4400" dirty="0">
                <a:latin typeface="Helvetica" pitchFamily="34" charset="0"/>
              </a:rPr>
              <a:t>4</a:t>
            </a:r>
            <a:r>
              <a:rPr lang="hr-HR" altLang="en-US" sz="4400" dirty="0">
                <a:latin typeface="Helvetica" pitchFamily="34" charset="0"/>
              </a:rPr>
              <a:t> - </a:t>
            </a:r>
            <a:r>
              <a:rPr lang="en-US" altLang="en-US" sz="4400" dirty="0">
                <a:latin typeface="Helvetica" pitchFamily="34" charset="0"/>
              </a:rPr>
              <a:t>12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236000" y="1512552"/>
            <a:ext cx="9630000" cy="2025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altLang="en-US" sz="2000" dirty="0">
                <a:latin typeface="Helvetica" pitchFamily="34" charset="0"/>
              </a:rPr>
              <a:t>Držite razmak od 2 sekunde između vas i vozila ispred vas; pri brzini od 90 km/h, to je 50 metara</a:t>
            </a:r>
          </a:p>
          <a:p>
            <a:r>
              <a:rPr lang="hr-HR" altLang="en-US" sz="2000" dirty="0">
                <a:latin typeface="Helvetica" pitchFamily="34" charset="0"/>
              </a:rPr>
              <a:t>Pratite događanja 4 sekunde oko vas; pri brzini od 90 km/h, to je 100 metara</a:t>
            </a:r>
          </a:p>
          <a:p>
            <a:r>
              <a:rPr lang="hr-HR" altLang="en-US" sz="2000" dirty="0">
                <a:latin typeface="Helvetica" pitchFamily="34" charset="0"/>
              </a:rPr>
              <a:t>Pratite put 12 sekundi unaprijed da biste vidjeli na što nailazite; pri brzini od 90 km/h, to je 300 metara</a:t>
            </a:r>
          </a:p>
        </p:txBody>
      </p:sp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81B70D36-B00E-405D-8275-13EEDF2CC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518930"/>
              </p:ext>
            </p:extLst>
          </p:nvPr>
        </p:nvGraphicFramePr>
        <p:xfrm>
          <a:off x="3314700" y="3537552"/>
          <a:ext cx="5562600" cy="2621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7100">
                  <a:extLst>
                    <a:ext uri="{9D8B030D-6E8A-4147-A177-3AD203B41FA5}">
                      <a16:colId xmlns:a16="http://schemas.microsoft.com/office/drawing/2014/main" val="4189540962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806086038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897811547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82336104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03187084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510410409"/>
                    </a:ext>
                  </a:extLst>
                </a:gridCol>
              </a:tblGrid>
              <a:tr h="32766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Brzine vožnje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Razmaci po sekundama vožnje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08488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km/h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m/s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m / 1 s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m / 2 s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m / 4 s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m / 12 s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333991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36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10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10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20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40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120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544719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54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15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15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30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60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180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813366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72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20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20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40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80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240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541178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90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25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25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50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100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300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081463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108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30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30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60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120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360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470976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126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35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35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70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140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420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632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F1F522-5DD2-43C4-9193-FE3739DFC765}"/>
              </a:ext>
            </a:extLst>
          </p:cNvPr>
          <p:cNvSpPr txBox="1"/>
          <p:nvPr/>
        </p:nvSpPr>
        <p:spPr>
          <a:xfrm>
            <a:off x="3351000" y="6377139"/>
            <a:ext cx="549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36 km/h = 36 * 1.000 m / 3.600 s = </a:t>
            </a:r>
            <a:r>
              <a:rPr lang="hr-HR" i="1" dirty="0"/>
              <a:t>36 / 3,6</a:t>
            </a:r>
            <a:r>
              <a:rPr lang="hr-HR" dirty="0"/>
              <a:t> = 10 m/s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D7B03-B465-4388-AEE1-5D850E46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566000" y="2126694"/>
            <a:ext cx="717749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447675" defTabSz="893763" eaLnBrk="1" hangingPunct="1"/>
            <a:r>
              <a:rPr lang="hr-HR" altLang="en-US" sz="2400" dirty="0">
                <a:latin typeface="Helvetica" pitchFamily="34" charset="0"/>
              </a:rPr>
              <a:t>U tablici lijevo je dan prikaz vremena potrebnog za prolazak 100 km puta, ovisno o brzini vožnje.</a:t>
            </a:r>
          </a:p>
          <a:p>
            <a:pPr indent="447675" defTabSz="893763" eaLnBrk="1" hangingPunct="1"/>
            <a:endParaRPr lang="hr-HR" altLang="en-US" sz="2400" dirty="0">
              <a:latin typeface="Helvetica" pitchFamily="34" charset="0"/>
            </a:endParaRPr>
          </a:p>
          <a:p>
            <a:pPr indent="447675" defTabSz="893763" eaLnBrk="1" hangingPunct="1"/>
            <a:r>
              <a:rPr lang="hr-HR" altLang="en-US" sz="2400" dirty="0">
                <a:latin typeface="Helvetica" pitchFamily="34" charset="0"/>
              </a:rPr>
              <a:t>Brzinom od 100 km/h, udaljenost od 100 km prelazimo za jedan sat; brzinom od 50 km/h za dva sata, a brzinom od 150 km/h za 40 minuta.</a:t>
            </a:r>
          </a:p>
          <a:p>
            <a:pPr indent="447675" defTabSz="893763" eaLnBrk="1" hangingPunct="1"/>
            <a:endParaRPr lang="hr-HR" altLang="en-US" sz="2400" dirty="0">
              <a:latin typeface="Helvetica" pitchFamily="34" charset="0"/>
            </a:endParaRPr>
          </a:p>
          <a:p>
            <a:pPr indent="447675" defTabSz="893763" eaLnBrk="1" hangingPunct="1"/>
            <a:r>
              <a:rPr lang="hr-HR" altLang="en-US" sz="2400" dirty="0">
                <a:latin typeface="Helvetica" pitchFamily="34" charset="0"/>
              </a:rPr>
              <a:t>Pri nižim brzinama kretanja, povećanje brzine za 10 km/h znatnije skraćuje vrijeme putovanja, nego pri višim brzinama kretanja!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51684" y="415980"/>
            <a:ext cx="5688632" cy="763020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400" dirty="0">
                <a:latin typeface="Helvetica" pitchFamily="34" charset="0"/>
                <a:ea typeface="+mj-ea"/>
                <a:cs typeface="+mj-cs"/>
              </a:rPr>
              <a:t>Brzina i Vrijeme</a:t>
            </a:r>
            <a:endParaRPr lang="en-US" altLang="en-US" sz="44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13E2A-1D5A-459D-B0BF-228CBABCF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39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6C90A24-72FC-4ED9-9B77-CBCE48F39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166915"/>
              </p:ext>
            </p:extLst>
          </p:nvPr>
        </p:nvGraphicFramePr>
        <p:xfrm>
          <a:off x="1641000" y="1764000"/>
          <a:ext cx="2475000" cy="4511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7122">
                  <a:extLst>
                    <a:ext uri="{9D8B030D-6E8A-4147-A177-3AD203B41FA5}">
                      <a16:colId xmlns:a16="http://schemas.microsoft.com/office/drawing/2014/main" val="2610187972"/>
                    </a:ext>
                  </a:extLst>
                </a:gridCol>
                <a:gridCol w="933962">
                  <a:extLst>
                    <a:ext uri="{9D8B030D-6E8A-4147-A177-3AD203B41FA5}">
                      <a16:colId xmlns:a16="http://schemas.microsoft.com/office/drawing/2014/main" val="1100629569"/>
                    </a:ext>
                  </a:extLst>
                </a:gridCol>
                <a:gridCol w="863916">
                  <a:extLst>
                    <a:ext uri="{9D8B030D-6E8A-4147-A177-3AD203B41FA5}">
                      <a16:colId xmlns:a16="http://schemas.microsoft.com/office/drawing/2014/main" val="232848237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km/h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>
                          <a:effectLst/>
                        </a:rPr>
                        <a:t>100 km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razlika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1267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10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10:00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u="none" strike="noStrike">
                          <a:effectLst/>
                        </a:rPr>
                        <a:t> 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4085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20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5:00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5:00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023724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30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3:20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1:40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49190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40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2:30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0:50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11365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50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2:00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0:30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25784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60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1:40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0:20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26853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70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1:26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0:14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28755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80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1:15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0:11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51154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90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1:07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0:08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068973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100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1:00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0:07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632407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110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0:54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0:06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9121846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120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0:50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0:04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31716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130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0:46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0:04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45213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140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>
                          <a:effectLst/>
                        </a:rPr>
                        <a:t>0:43</a:t>
                      </a:r>
                      <a:endParaRPr lang="hr-HR" sz="1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0:03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47233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150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0:40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u="none" strike="noStrike" dirty="0">
                          <a:effectLst/>
                        </a:rPr>
                        <a:t>0:03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7665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13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395192" y="460782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Vozite</a:t>
            </a:r>
            <a:r>
              <a:rPr lang="en-US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se </a:t>
            </a:r>
            <a:r>
              <a:rPr lang="hr-HR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uz</a:t>
            </a:r>
            <a:r>
              <a:rPr lang="en-US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 </a:t>
            </a:r>
            <a:r>
              <a:rPr lang="en-US" alt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zabav</a:t>
            </a:r>
            <a:r>
              <a:rPr lang="hr-HR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34" charset="0"/>
              </a:rPr>
              <a:t>u</a:t>
            </a:r>
            <a:endParaRPr lang="en-US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603500" y="1764000"/>
            <a:ext cx="6985000" cy="38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3600" u="sng" dirty="0">
                <a:latin typeface="Helvetica" pitchFamily="34" charset="0"/>
              </a:rPr>
              <a:t>Međutim</a:t>
            </a:r>
            <a:r>
              <a:rPr lang="en-US" altLang="en-US" sz="3600" u="sng" dirty="0">
                <a:latin typeface="Helvetica" pitchFamily="34" charset="0"/>
              </a:rPr>
              <a:t>:</a:t>
            </a:r>
            <a:r>
              <a:rPr lang="en-US" altLang="en-US" dirty="0">
                <a:latin typeface="Helvetica" pitchFamily="34" charset="0"/>
              </a:rPr>
              <a:t> </a:t>
            </a:r>
          </a:p>
          <a:p>
            <a:pPr marL="285750" indent="-285750" algn="ctr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Briga svih u prometu je SIGURNOST!</a:t>
            </a:r>
            <a:endParaRPr lang="en-GB" altLang="en-US" dirty="0">
              <a:latin typeface="Helvetica" pitchFamily="34" charset="0"/>
            </a:endParaRPr>
          </a:p>
          <a:p>
            <a:pPr marL="285750" indent="-285750" algn="ctr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dirty="0" err="1">
                <a:latin typeface="Helvetica" pitchFamily="34" charset="0"/>
              </a:rPr>
              <a:t>Svi</a:t>
            </a:r>
            <a:r>
              <a:rPr lang="en-GB" altLang="en-US" dirty="0">
                <a:latin typeface="Helvetica" pitchFamily="34" charset="0"/>
              </a:rPr>
              <a:t> </a:t>
            </a:r>
            <a:r>
              <a:rPr lang="en-GB" altLang="en-US" dirty="0" err="1">
                <a:latin typeface="Helvetica" pitchFamily="34" charset="0"/>
              </a:rPr>
              <a:t>želimo</a:t>
            </a:r>
            <a:r>
              <a:rPr lang="en-GB" altLang="en-US" dirty="0">
                <a:latin typeface="Helvetica" pitchFamily="34" charset="0"/>
              </a:rPr>
              <a:t> </a:t>
            </a:r>
            <a:r>
              <a:rPr lang="en-GB" altLang="en-US" dirty="0" err="1">
                <a:latin typeface="Helvetica" pitchFamily="34" charset="0"/>
              </a:rPr>
              <a:t>uživati</a:t>
            </a:r>
            <a:r>
              <a:rPr lang="en-GB" altLang="en-US" dirty="0">
                <a:latin typeface="Helvetica" pitchFamily="34" charset="0"/>
              </a:rPr>
              <a:t> u </a:t>
            </a:r>
            <a:r>
              <a:rPr lang="hr-HR" altLang="en-US" dirty="0">
                <a:latin typeface="Helvetica" pitchFamily="34" charset="0"/>
              </a:rPr>
              <a:t>vožnji!</a:t>
            </a:r>
            <a:endParaRPr lang="en-GB" altLang="en-US" dirty="0">
              <a:latin typeface="Helvetica" pitchFamily="34" charset="0"/>
            </a:endParaRPr>
          </a:p>
          <a:p>
            <a:pPr marL="285750" indent="-285750" algn="ctr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altLang="en-US" dirty="0">
                <a:latin typeface="Helvetica" pitchFamily="34" charset="0"/>
              </a:rPr>
              <a:t>Svi se brinemo za svoje motocikle</a:t>
            </a:r>
            <a:r>
              <a:rPr lang="hr-HR" altLang="en-US" dirty="0">
                <a:latin typeface="Helvetica" pitchFamily="34" charset="0"/>
              </a:rPr>
              <a:t>!</a:t>
            </a:r>
          </a:p>
          <a:p>
            <a:pPr marL="285750" indent="-285750" algn="ctr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l-PL" altLang="en-US" dirty="0">
                <a:latin typeface="Helvetica" pitchFamily="34" charset="0"/>
              </a:rPr>
              <a:t>Svima nam je stalo do voljenih koji su s nama!</a:t>
            </a:r>
            <a:endParaRPr lang="en-GB" altLang="en-US" dirty="0">
              <a:latin typeface="Helvetic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hr-HR" altLang="en-US" sz="3600" u="sng" dirty="0">
                <a:latin typeface="Helvetica" pitchFamily="34" charset="0"/>
              </a:rPr>
              <a:t>Stoga</a:t>
            </a:r>
            <a:r>
              <a:rPr lang="en-US" altLang="en-US" sz="3600" u="sng" dirty="0">
                <a:latin typeface="Helvetica" pitchFamily="34" charset="0"/>
              </a:rPr>
              <a:t>:</a:t>
            </a:r>
            <a:endParaRPr lang="hr-HR" altLang="en-US" sz="3600" u="sng" dirty="0">
              <a:latin typeface="Helvetic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u="sng" dirty="0">
                <a:latin typeface="Helvetica" pitchFamily="34" charset="0"/>
              </a:rPr>
              <a:t>Kao </a:t>
            </a:r>
            <a:r>
              <a:rPr lang="en-US" altLang="en-US" u="sng" dirty="0" err="1">
                <a:latin typeface="Helvetica" pitchFamily="34" charset="0"/>
              </a:rPr>
              <a:t>i</a:t>
            </a:r>
            <a:r>
              <a:rPr lang="en-US" altLang="en-US" u="sng" dirty="0">
                <a:latin typeface="Helvetica" pitchFamily="34" charset="0"/>
              </a:rPr>
              <a:t> </a:t>
            </a:r>
            <a:r>
              <a:rPr lang="en-US" altLang="en-US" u="sng" dirty="0" err="1">
                <a:latin typeface="Helvetica" pitchFamily="34" charset="0"/>
              </a:rPr>
              <a:t>kod</a:t>
            </a:r>
            <a:r>
              <a:rPr lang="en-US" altLang="en-US" u="sng" dirty="0">
                <a:latin typeface="Helvetica" pitchFamily="34" charset="0"/>
              </a:rPr>
              <a:t> </a:t>
            </a:r>
            <a:r>
              <a:rPr lang="en-US" altLang="en-US" u="sng" dirty="0" err="1">
                <a:latin typeface="Helvetica" pitchFamily="34" charset="0"/>
              </a:rPr>
              <a:t>ronjenja</a:t>
            </a:r>
            <a:r>
              <a:rPr lang="en-US" altLang="en-US" u="sng" dirty="0">
                <a:latin typeface="Helvetica" pitchFamily="34" charset="0"/>
              </a:rPr>
              <a:t>, </a:t>
            </a:r>
            <a:r>
              <a:rPr lang="en-US" altLang="en-US" u="sng" dirty="0" err="1">
                <a:latin typeface="Helvetica" pitchFamily="34" charset="0"/>
              </a:rPr>
              <a:t>padobranstva</a:t>
            </a:r>
            <a:r>
              <a:rPr lang="en-US" altLang="en-US" u="sng" dirty="0">
                <a:latin typeface="Helvetica" pitchFamily="34" charset="0"/>
              </a:rPr>
              <a:t> </a:t>
            </a:r>
            <a:r>
              <a:rPr lang="en-US" altLang="en-US" u="sng" dirty="0" err="1">
                <a:latin typeface="Helvetica" pitchFamily="34" charset="0"/>
              </a:rPr>
              <a:t>i</a:t>
            </a:r>
            <a:r>
              <a:rPr lang="en-US" altLang="en-US" u="sng" dirty="0">
                <a:latin typeface="Helvetica" pitchFamily="34" charset="0"/>
              </a:rPr>
              <a:t> </a:t>
            </a:r>
            <a:r>
              <a:rPr lang="en-US" altLang="en-US" u="sng" dirty="0" err="1">
                <a:latin typeface="Helvetica" pitchFamily="34" charset="0"/>
              </a:rPr>
              <a:t>svih</a:t>
            </a:r>
            <a:r>
              <a:rPr lang="en-US" altLang="en-US" u="sng" dirty="0">
                <a:latin typeface="Helvetica" pitchFamily="34" charset="0"/>
              </a:rPr>
              <a:t> </a:t>
            </a:r>
            <a:r>
              <a:rPr lang="en-US" altLang="en-US" u="sng" dirty="0" err="1">
                <a:latin typeface="Helvetica" pitchFamily="34" charset="0"/>
              </a:rPr>
              <a:t>ostalih</a:t>
            </a:r>
            <a:r>
              <a:rPr lang="en-US" altLang="en-US" u="sng" dirty="0">
                <a:latin typeface="Helvetica" pitchFamily="34" charset="0"/>
              </a:rPr>
              <a:t> </a:t>
            </a:r>
            <a:r>
              <a:rPr lang="en-US" altLang="en-US" u="sng" dirty="0" err="1">
                <a:latin typeface="Helvetica" pitchFamily="34" charset="0"/>
              </a:rPr>
              <a:t>zabavnih</a:t>
            </a:r>
            <a:r>
              <a:rPr lang="en-US" altLang="en-US" u="sng" dirty="0">
                <a:latin typeface="Helvetica" pitchFamily="34" charset="0"/>
              </a:rPr>
              <a:t> </a:t>
            </a:r>
            <a:r>
              <a:rPr lang="en-US" altLang="en-US" u="sng" dirty="0" err="1">
                <a:latin typeface="Helvetica" pitchFamily="34" charset="0"/>
              </a:rPr>
              <a:t>aktivnosti</a:t>
            </a:r>
            <a:r>
              <a:rPr lang="en-US" altLang="en-US" u="sng" dirty="0">
                <a:latin typeface="Helvetica" pitchFamily="34" charset="0"/>
              </a:rPr>
              <a:t>, </a:t>
            </a:r>
            <a:r>
              <a:rPr lang="en-US" altLang="en-US" u="sng" dirty="0" err="1">
                <a:latin typeface="Helvetica" pitchFamily="34" charset="0"/>
              </a:rPr>
              <a:t>trebamo</a:t>
            </a:r>
            <a:r>
              <a:rPr lang="en-US" altLang="en-US" u="sng" dirty="0">
                <a:latin typeface="Helvetica" pitchFamily="34" charset="0"/>
              </a:rPr>
              <a:t> se </a:t>
            </a:r>
            <a:r>
              <a:rPr lang="en-US" altLang="en-US" u="sng" dirty="0" err="1">
                <a:latin typeface="Helvetica" pitchFamily="34" charset="0"/>
              </a:rPr>
              <a:t>pridržavati</a:t>
            </a:r>
            <a:r>
              <a:rPr lang="en-US" altLang="en-US" u="sng" dirty="0">
                <a:latin typeface="Helvetica" pitchFamily="34" charset="0"/>
              </a:rPr>
              <a:t> </a:t>
            </a:r>
            <a:r>
              <a:rPr lang="en-US" altLang="en-US" u="sng" dirty="0" err="1">
                <a:latin typeface="Helvetica" pitchFamily="34" charset="0"/>
              </a:rPr>
              <a:t>osnovnih</a:t>
            </a:r>
            <a:r>
              <a:rPr lang="en-US" altLang="en-US" u="sng" dirty="0">
                <a:latin typeface="Helvetica" pitchFamily="34" charset="0"/>
              </a:rPr>
              <a:t> </a:t>
            </a:r>
            <a:r>
              <a:rPr lang="en-US" altLang="en-US" u="sng" dirty="0" err="1">
                <a:latin typeface="Helvetica" pitchFamily="34" charset="0"/>
              </a:rPr>
              <a:t>pravila</a:t>
            </a:r>
            <a:r>
              <a:rPr lang="en-US" altLang="en-US" u="sng" dirty="0">
                <a:latin typeface="Helvetica" pitchFamily="34" charset="0"/>
              </a:rPr>
              <a:t> </a:t>
            </a:r>
            <a:r>
              <a:rPr lang="en-US" altLang="en-US" u="sng" dirty="0" err="1">
                <a:latin typeface="Helvetica" pitchFamily="34" charset="0"/>
              </a:rPr>
              <a:t>i</a:t>
            </a:r>
            <a:r>
              <a:rPr lang="en-US" altLang="en-US" u="sng" dirty="0">
                <a:latin typeface="Helvetica" pitchFamily="34" charset="0"/>
              </a:rPr>
              <a:t> </a:t>
            </a:r>
            <a:r>
              <a:rPr lang="en-US" altLang="en-US" u="sng" dirty="0" err="1">
                <a:latin typeface="Helvetica" pitchFamily="34" charset="0"/>
              </a:rPr>
              <a:t>načela</a:t>
            </a:r>
            <a:r>
              <a:rPr lang="hr-HR" altLang="en-US" u="sng" dirty="0">
                <a:latin typeface="Helvetica" pitchFamily="34" charset="0"/>
              </a:rPr>
              <a:t>!</a:t>
            </a:r>
            <a:endParaRPr lang="en-US" altLang="en-US" u="sng" dirty="0">
              <a:latin typeface="Helvetica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62B7D-3F1C-4BAA-99D6-86C824FB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400" dirty="0">
                <a:latin typeface="Helvetica" pitchFamily="34" charset="0"/>
              </a:rPr>
              <a:t>Sadržaj</a:t>
            </a:r>
            <a:endParaRPr lang="en-US" altLang="en-US" sz="44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ECA73-51AE-41D6-B551-57545EB0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DB614-0444-4777-888C-7530F724B71C}"/>
              </a:ext>
            </a:extLst>
          </p:cNvPr>
          <p:cNvSpPr txBox="1"/>
          <p:nvPr/>
        </p:nvSpPr>
        <p:spPr>
          <a:xfrm>
            <a:off x="3431704" y="1472242"/>
            <a:ext cx="532859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Uvod - 4</a:t>
            </a:r>
          </a:p>
          <a:p>
            <a:pPr algn="ctr"/>
            <a:r>
              <a:rPr lang="hr-HR" sz="3200" dirty="0"/>
              <a:t>Zaštitna oprema - 7</a:t>
            </a:r>
          </a:p>
          <a:p>
            <a:pPr algn="ctr"/>
            <a:r>
              <a:rPr lang="hr-HR" sz="3200" dirty="0"/>
              <a:t>Pregled Motocikla - 22</a:t>
            </a:r>
          </a:p>
          <a:p>
            <a:pPr algn="ctr"/>
            <a:r>
              <a:rPr lang="hr-HR" sz="3200" dirty="0"/>
              <a:t>Pravila Vožnje - 27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Opasnosti - 41</a:t>
            </a:r>
          </a:p>
          <a:p>
            <a:pPr algn="ctr"/>
            <a:r>
              <a:rPr lang="hr-HR" sz="3200" dirty="0"/>
              <a:t>Formacije - </a:t>
            </a:r>
            <a:r>
              <a:rPr lang="it-IT" sz="3200" dirty="0"/>
              <a:t>51</a:t>
            </a:r>
          </a:p>
          <a:p>
            <a:pPr algn="ctr"/>
            <a:r>
              <a:rPr lang="it-IT" sz="3200" dirty="0"/>
              <a:t>Vožnja unutar grupe - 65</a:t>
            </a:r>
          </a:p>
          <a:p>
            <a:pPr algn="ctr"/>
            <a:r>
              <a:rPr lang="it-IT" sz="3200" dirty="0"/>
              <a:t>Ručni Signali - 76</a:t>
            </a:r>
          </a:p>
          <a:p>
            <a:pPr algn="ctr"/>
            <a:r>
              <a:rPr lang="it-IT" sz="3200" dirty="0"/>
              <a:t>Izvanredne Situacije - 87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71892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355503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Opasnosti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189956" y="1557362"/>
            <a:ext cx="81724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dirty="0">
              <a:latin typeface="Helvetica S" pitchFamily="2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168500" y="1462704"/>
            <a:ext cx="98550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400" i="1" dirty="0">
                <a:latin typeface="Helvetica" pitchFamily="34" charset="0"/>
              </a:rPr>
              <a:t>“Opasnost je sve što vas usporava, ubrzava ili mijenja smjer vožnje.”</a:t>
            </a:r>
          </a:p>
          <a:p>
            <a:pPr algn="ctr" eaLnBrk="1" hangingPunct="1">
              <a:spcBef>
                <a:spcPct val="50000"/>
              </a:spcBef>
            </a:pPr>
            <a:endParaRPr lang="hr-HR" altLang="en-US" sz="1600" i="1" dirty="0">
              <a:latin typeface="Helvetica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0000FF"/>
              </a:buClr>
            </a:pPr>
            <a:r>
              <a:rPr lang="hr-HR" altLang="en-US" sz="2400" u="sng" dirty="0">
                <a:latin typeface="Helvetica" pitchFamily="34" charset="0"/>
              </a:rPr>
              <a:t>Fizičke opasnosti:</a:t>
            </a:r>
          </a:p>
          <a:p>
            <a:pPr marL="628650" indent="0" eaLnBrk="1" hangingPunct="1">
              <a:spcBef>
                <a:spcPct val="50000"/>
              </a:spcBef>
              <a:buClr>
                <a:srgbClr val="0000FF"/>
              </a:buClr>
            </a:pPr>
            <a:r>
              <a:rPr lang="hr-HR" altLang="en-US" sz="2400" dirty="0">
                <a:latin typeface="Helvetica" pitchFamily="34" charset="0"/>
              </a:rPr>
              <a:t>Zavoji, čvorišta, križanja, kružni tokovi, nepregledne krivine, uzbrdice i nizbrdice, prijevoji, …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</a:pPr>
            <a:r>
              <a:rPr lang="hr-HR" altLang="en-US" sz="2400" u="sng" dirty="0">
                <a:latin typeface="Helvetica" pitchFamily="34" charset="0"/>
              </a:rPr>
              <a:t>Opasnost u pokretu:</a:t>
            </a:r>
          </a:p>
          <a:p>
            <a:pPr indent="285750" eaLnBrk="1" hangingPunct="1">
              <a:spcBef>
                <a:spcPct val="50000"/>
              </a:spcBef>
              <a:buClr>
                <a:srgbClr val="0000FF"/>
              </a:buClr>
            </a:pPr>
            <a:r>
              <a:rPr lang="hr-HR" altLang="en-US" sz="2400" dirty="0">
                <a:latin typeface="Helvetica" pitchFamily="34" charset="0"/>
              </a:rPr>
              <a:t>Vozila, pješaci, životinje, …</a:t>
            </a:r>
          </a:p>
          <a:p>
            <a:pPr eaLnBrk="1" hangingPunct="1">
              <a:spcBef>
                <a:spcPct val="50000"/>
              </a:spcBef>
              <a:buClr>
                <a:srgbClr val="0000FF"/>
              </a:buClr>
            </a:pPr>
            <a:r>
              <a:rPr lang="hr-HR" altLang="en-US" sz="2400" u="sng" dirty="0">
                <a:latin typeface="Helvetica" pitchFamily="34" charset="0"/>
              </a:rPr>
              <a:t>Stanje na cesti:</a:t>
            </a:r>
          </a:p>
          <a:p>
            <a:pPr marL="628650" indent="0" eaLnBrk="1" hangingPunct="1">
              <a:spcBef>
                <a:spcPct val="50000"/>
              </a:spcBef>
              <a:buClr>
                <a:srgbClr val="0000FF"/>
              </a:buClr>
            </a:pPr>
            <a:r>
              <a:rPr lang="hr-HR" altLang="en-US" sz="2400" dirty="0">
                <a:latin typeface="Helvetica" pitchFamily="34" charset="0"/>
              </a:rPr>
              <a:t>Cestovne površine (rupe, makadam,…), vremenski uvjeti (voda/kiša</a:t>
            </a:r>
            <a:r>
              <a:rPr lang="en-GB" altLang="en-US" sz="2400" dirty="0">
                <a:latin typeface="Helvetica" pitchFamily="34" charset="0"/>
              </a:rPr>
              <a:t>,…</a:t>
            </a:r>
            <a:r>
              <a:rPr lang="hr-HR" altLang="en-US" sz="2400" dirty="0">
                <a:latin typeface="Helvetica" pitchFamily="34" charset="0"/>
              </a:rPr>
              <a:t>), promjena vidljivosti (svitanje</a:t>
            </a:r>
            <a:r>
              <a:rPr lang="en-GB" altLang="en-US" sz="2400" dirty="0">
                <a:latin typeface="Helvetica" pitchFamily="34" charset="0"/>
              </a:rPr>
              <a:t>,</a:t>
            </a:r>
            <a:r>
              <a:rPr lang="hr-HR" altLang="en-US" sz="2400" dirty="0">
                <a:latin typeface="Helvetica" pitchFamily="34" charset="0"/>
              </a:rPr>
              <a:t> sumrak</a:t>
            </a:r>
            <a:r>
              <a:rPr lang="en-GB" altLang="en-US" sz="2400" dirty="0">
                <a:latin typeface="Helvetica" pitchFamily="34" charset="0"/>
              </a:rPr>
              <a:t>,…</a:t>
            </a:r>
            <a:r>
              <a:rPr lang="hr-HR" altLang="en-US" sz="2400" dirty="0">
                <a:latin typeface="Helvetica" pitchFamily="34" charset="0"/>
              </a:rPr>
              <a:t>),…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7E50B-18FF-4338-ABFF-D16845688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3" y="370359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Opasnosti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213499" y="1774277"/>
            <a:ext cx="9764999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2400" u="sng" dirty="0">
                <a:latin typeface="Helvetica" pitchFamily="34" charset="0"/>
              </a:rPr>
              <a:t>Kako izbjeći opasnost</a:t>
            </a:r>
            <a:r>
              <a:rPr lang="en-US" altLang="en-US" sz="2400" u="sng" dirty="0">
                <a:latin typeface="Helvetica" pitchFamily="34" charset="0"/>
              </a:rPr>
              <a:t>:</a:t>
            </a:r>
            <a:endParaRPr lang="en-GB" altLang="en-US" sz="2400" dirty="0">
              <a:latin typeface="Helvetica" pitchFamily="34" charset="0"/>
            </a:endParaRPr>
          </a:p>
          <a:p>
            <a:pPr lvl="1" eaLnBrk="1" hangingPunct="1"/>
            <a:endParaRPr lang="en-GB" altLang="en-US" sz="1200" dirty="0">
              <a:latin typeface="Helvetica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Prepoznajte opasnost (npr. auto izlazi sa sporedne ceste: „okreću mu se kotači”)</a:t>
            </a:r>
            <a:endParaRPr lang="en-GB" altLang="en-US" sz="2000" dirty="0">
              <a:latin typeface="Helvetica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Odaberite način na koji ćete izbjeći opasnost (usporiti pa zaobići, zakočiti i stati)</a:t>
            </a:r>
            <a:endParaRPr lang="en-GB" altLang="en-US" sz="2000" dirty="0">
              <a:latin typeface="Helvetica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Izvršite svoju namjeru u vožnji na vrijeme;</a:t>
            </a:r>
            <a:r>
              <a:rPr lang="en-US" altLang="en-US" sz="2000" dirty="0">
                <a:latin typeface="Helvetica" pitchFamily="34" charset="0"/>
              </a:rPr>
              <a:t> </a:t>
            </a:r>
            <a:r>
              <a:rPr lang="en-US" altLang="en-US" sz="2000" i="1" dirty="0">
                <a:latin typeface="Helvetica" pitchFamily="34" charset="0"/>
              </a:rPr>
              <a:t>“</a:t>
            </a:r>
            <a:r>
              <a:rPr lang="hr-HR" altLang="en-US" sz="2000" i="1" dirty="0">
                <a:latin typeface="Helvetica" pitchFamily="34" charset="0"/>
              </a:rPr>
              <a:t>Oklijevanje ubija</a:t>
            </a:r>
            <a:r>
              <a:rPr lang="en-US" altLang="en-US" sz="2000" i="1" dirty="0">
                <a:latin typeface="Helvetica" pitchFamily="34" charset="0"/>
              </a:rPr>
              <a:t>”</a:t>
            </a:r>
            <a:endParaRPr lang="hr-HR" altLang="en-US" sz="2000" i="1" dirty="0">
              <a:latin typeface="Helvetica" pitchFamily="34" charset="0"/>
            </a:endParaRPr>
          </a:p>
          <a:p>
            <a:pPr eaLnBrk="1" hangingPunct="1"/>
            <a:endParaRPr lang="hr-HR" altLang="en-US" sz="2000" i="1" dirty="0">
              <a:latin typeface="Helvetica" pitchFamily="34" charset="0"/>
            </a:endParaRPr>
          </a:p>
          <a:p>
            <a:pPr eaLnBrk="1" hangingPunct="1"/>
            <a:r>
              <a:rPr lang="hr-HR" altLang="en-US" sz="2400" u="sng" dirty="0">
                <a:latin typeface="Helvetica" pitchFamily="34" charset="0"/>
              </a:rPr>
              <a:t>Zavoji</a:t>
            </a:r>
            <a:r>
              <a:rPr lang="en-US" altLang="en-US" sz="2400" dirty="0">
                <a:latin typeface="Helvetica" pitchFamily="34" charset="0"/>
              </a:rPr>
              <a:t>:</a:t>
            </a:r>
          </a:p>
          <a:p>
            <a:pPr eaLnBrk="1" hangingPunct="1"/>
            <a:endParaRPr lang="en-US" altLang="en-US" sz="1200" dirty="0">
              <a:latin typeface="Helvetica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Odaberite odgovarajući stupanj prijenosa</a:t>
            </a:r>
            <a:endParaRPr lang="en-US" altLang="en-US" sz="2000" dirty="0">
              <a:latin typeface="Helvetica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Kočite (usporite) prije zavoja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itchFamily="34" charset="0"/>
              </a:rPr>
              <a:t>Ride Like a Pro Jerry Palladino</a:t>
            </a:r>
            <a:r>
              <a:rPr lang="hr-HR" altLang="en-US" sz="2000" dirty="0">
                <a:latin typeface="Helvetica" pitchFamily="34" charset="0"/>
              </a:rPr>
              <a:t>:</a:t>
            </a:r>
            <a:br>
              <a:rPr lang="hr-HR" altLang="en-US" sz="2000" dirty="0">
                <a:latin typeface="Helvetica" pitchFamily="34" charset="0"/>
              </a:rPr>
            </a:br>
            <a:r>
              <a:rPr lang="hr-HR" altLang="en-US" sz="2000" dirty="0">
                <a:latin typeface="Helvetica" pitchFamily="34" charset="0"/>
              </a:rPr>
              <a:t>„</a:t>
            </a:r>
            <a:r>
              <a:rPr lang="en-US" altLang="en-US" sz="2000" dirty="0">
                <a:latin typeface="Helvetica" pitchFamily="34" charset="0"/>
              </a:rPr>
              <a:t>Trail braking on your Harley Davidson...</a:t>
            </a:r>
            <a:r>
              <a:rPr lang="hr-HR" altLang="en-US" sz="2000" dirty="0">
                <a:latin typeface="Helvetica" pitchFamily="34" charset="0"/>
              </a:rPr>
              <a:t>” - usporavanje u zavoju korištenjem prednje kočnice -</a:t>
            </a:r>
            <a:r>
              <a:rPr lang="en-GB" altLang="en-US" sz="2000" dirty="0">
                <a:latin typeface="Helvetica" pitchFamily="34" charset="0"/>
              </a:rPr>
              <a:t>&gt;</a:t>
            </a:r>
            <a:r>
              <a:rPr lang="hr-HR" altLang="en-US" sz="2000" dirty="0">
                <a:latin typeface="Helvetica" pitchFamily="34" charset="0"/>
              </a:rPr>
              <a:t> </a:t>
            </a:r>
            <a:r>
              <a:rPr lang="hr-HR" altLang="en-US" sz="2000" dirty="0">
                <a:latin typeface="Helvetica" pitchFamily="34" charset="0"/>
                <a:hlinkClick r:id="rId3"/>
              </a:rPr>
              <a:t>https://youtu.be/McH5-jVZVos</a:t>
            </a:r>
            <a:endParaRPr lang="hr-HR" altLang="en-US" sz="2000" dirty="0">
              <a:latin typeface="Helvetica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7AA8EB-57EC-4FFF-9252-F80F209F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6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3" y="406205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200" dirty="0">
                <a:latin typeface="Helvetica" pitchFamily="34" charset="0"/>
              </a:rPr>
              <a:t>Kočenja (na ravnom)</a:t>
            </a:r>
            <a:endParaRPr lang="en-US" altLang="en-US" sz="4200" dirty="0">
              <a:latin typeface="Helvetica" pitchFamily="34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4892EB5D-0E2E-4E86-BAFD-DF546303B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00" y="1540447"/>
            <a:ext cx="67050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Stariji HD (bez ABS-a): Uvijek primjenjujte kočenje u omjeru</a:t>
            </a:r>
            <a:r>
              <a:rPr lang="en-US" altLang="en-US" sz="2400" dirty="0">
                <a:latin typeface="Helvetica" pitchFamily="34" charset="0"/>
              </a:rPr>
              <a:t>: </a:t>
            </a:r>
            <a:r>
              <a:rPr lang="en-US" altLang="en-US" sz="2400" i="1" dirty="0">
                <a:latin typeface="Helvetica" pitchFamily="34" charset="0"/>
              </a:rPr>
              <a:t>80% </a:t>
            </a:r>
            <a:r>
              <a:rPr lang="hr-HR" altLang="en-US" sz="2400" i="1" dirty="0">
                <a:latin typeface="Helvetica" pitchFamily="34" charset="0"/>
              </a:rPr>
              <a:t>prednje kočnice</a:t>
            </a:r>
            <a:r>
              <a:rPr lang="en-US" altLang="en-US" sz="2400" i="1" dirty="0">
                <a:latin typeface="Helvetica" pitchFamily="34" charset="0"/>
              </a:rPr>
              <a:t> </a:t>
            </a:r>
            <a:r>
              <a:rPr lang="hr-HR" altLang="en-US" sz="2400" i="1" dirty="0">
                <a:latin typeface="Helvetica" pitchFamily="34" charset="0"/>
              </a:rPr>
              <a:t>i</a:t>
            </a:r>
            <a:r>
              <a:rPr lang="en-US" altLang="en-US" sz="2400" i="1" dirty="0">
                <a:latin typeface="Helvetica" pitchFamily="34" charset="0"/>
              </a:rPr>
              <a:t> 20% </a:t>
            </a:r>
            <a:r>
              <a:rPr lang="hr-HR" altLang="en-US" sz="2400" i="1" dirty="0">
                <a:latin typeface="Helvetica" pitchFamily="34" charset="0"/>
              </a:rPr>
              <a:t>stražnje</a:t>
            </a:r>
            <a:r>
              <a:rPr lang="en-US" altLang="en-US" sz="2400" i="1" dirty="0">
                <a:latin typeface="Helvetica" pitchFamily="34" charset="0"/>
              </a:rPr>
              <a:t> </a:t>
            </a:r>
            <a:r>
              <a:rPr lang="hr-HR" altLang="en-US" sz="2400" i="1" dirty="0">
                <a:latin typeface="Helvetica" pitchFamily="34" charset="0"/>
              </a:rPr>
              <a:t>kočnice </a:t>
            </a:r>
            <a:r>
              <a:rPr lang="en-US" altLang="en-US" sz="2400" i="1" dirty="0">
                <a:latin typeface="Helvetica" pitchFamily="34" charset="0"/>
              </a:rPr>
              <a:t>(</a:t>
            </a:r>
            <a:r>
              <a:rPr lang="hr-HR" altLang="en-US" sz="2400" i="1" dirty="0">
                <a:latin typeface="Helvetica" pitchFamily="34" charset="0"/>
              </a:rPr>
              <a:t>oprezno na šljunku</a:t>
            </a:r>
            <a:r>
              <a:rPr lang="en-US" altLang="en-US" sz="2400" i="1" dirty="0">
                <a:latin typeface="Helvetica" pitchFamily="34" charset="0"/>
              </a:rPr>
              <a:t>!)</a:t>
            </a:r>
            <a:endParaRPr lang="hr-HR" altLang="en-US" sz="2400" i="1" dirty="0">
              <a:latin typeface="Helvetica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2400" dirty="0"/>
              <a:t>Noviji HD: „ Anti-</a:t>
            </a:r>
            <a:r>
              <a:rPr lang="hr-HR" sz="2400" dirty="0" err="1"/>
              <a:t>lock</a:t>
            </a:r>
            <a:r>
              <a:rPr lang="hr-HR" sz="2400" dirty="0"/>
              <a:t> </a:t>
            </a:r>
            <a:r>
              <a:rPr lang="hr-HR" sz="2400" dirty="0" err="1"/>
              <a:t>Braking</a:t>
            </a:r>
            <a:r>
              <a:rPr lang="hr-HR" sz="2400" dirty="0"/>
              <a:t> System (ABS)” - onemogućava blokiranje kotača pri kočenju; također omjer 80% / 20%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sz="2400" dirty="0"/>
              <a:t>Najnoviji HD: „</a:t>
            </a:r>
            <a:r>
              <a:rPr lang="en-US" sz="2400" dirty="0"/>
              <a:t>Electronic Linked Braking (ELB)</a:t>
            </a:r>
            <a:r>
              <a:rPr lang="hr-HR" sz="2400" dirty="0"/>
              <a:t>”</a:t>
            </a:r>
            <a:r>
              <a:rPr lang="en-US" sz="2400" dirty="0"/>
              <a:t> </a:t>
            </a:r>
            <a:r>
              <a:rPr lang="hr-HR" sz="2400" dirty="0"/>
              <a:t>- dijeljenje snage kočenja pri brzinama većim od</a:t>
            </a:r>
            <a:r>
              <a:rPr lang="en-US" sz="2400" dirty="0"/>
              <a:t> </a:t>
            </a:r>
            <a:r>
              <a:rPr lang="hr-HR" sz="2400" dirty="0"/>
              <a:t>7</a:t>
            </a:r>
            <a:r>
              <a:rPr lang="en-US" sz="2400" dirty="0"/>
              <a:t> km/h</a:t>
            </a:r>
            <a:r>
              <a:rPr lang="hr-HR" sz="2400" dirty="0"/>
              <a:t>. Jači pritisak na jednu od kočnica, automatski dodaje kočenje i na drugu kočnicu; „</a:t>
            </a:r>
            <a:r>
              <a:rPr lang="en-US" sz="2400" i="1" dirty="0"/>
              <a:t>more balanced front and rear braking under a wide variety of brake applications</a:t>
            </a:r>
            <a:r>
              <a:rPr lang="hr-HR" sz="2400" dirty="0"/>
              <a:t>”.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2906F-A84F-4CB6-82E8-AC9C38E7F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00" y="1540447"/>
            <a:ext cx="2679501" cy="49113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3E02E9-AFC1-4C6D-96E7-6753927D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87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3" y="406205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200" dirty="0">
                <a:latin typeface="Helvetica" pitchFamily="34" charset="0"/>
              </a:rPr>
              <a:t>Kočenja (na ravnom)</a:t>
            </a:r>
            <a:endParaRPr lang="en-US" altLang="en-US" sz="4200" dirty="0">
              <a:latin typeface="Helvetica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91000" y="1310264"/>
            <a:ext cx="96750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200" b="1" dirty="0">
                <a:latin typeface="Helvetica" pitchFamily="34" charset="0"/>
              </a:rPr>
              <a:t>Vrijeme i put reakcije</a:t>
            </a:r>
            <a:r>
              <a:rPr lang="hr-HR" altLang="en-US" sz="2200" dirty="0">
                <a:latin typeface="Helvetica" pitchFamily="34" charset="0"/>
              </a:rPr>
              <a:t> -&gt; put koji se prijeđe od uočavanja opasnosti do početka kočenja; oko pola sekunde za trijeznog, odmornog vozača!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200" b="1" dirty="0">
                <a:latin typeface="Helvetica" pitchFamily="34" charset="0"/>
              </a:rPr>
              <a:t>Vrijeme i put akcije </a:t>
            </a:r>
            <a:r>
              <a:rPr lang="hr-HR" altLang="en-US" sz="2200" dirty="0">
                <a:latin typeface="Helvetica" pitchFamily="34" charset="0"/>
              </a:rPr>
              <a:t>(kočenja) -&gt; put koji se prijeđe od početka kočenja do potpunog zaustavljanja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200" b="1" i="1" dirty="0">
                <a:latin typeface="Helvetica" pitchFamily="34" charset="0"/>
              </a:rPr>
              <a:t>Put zaustavljanja na mokroj cesti može biti dvostruko (i više) dulji!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2200" b="1" i="1" dirty="0">
                <a:latin typeface="Helvetica" pitchFamily="34" charset="0"/>
              </a:rPr>
              <a:t>Zaustavni put automobila je bitno kraći od zaustavnog puta motocikla!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4AB617-0F61-49F7-8A76-407A5FE3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BC51B-C6CB-49CD-9307-1AD6D83CC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6" y="3716244"/>
            <a:ext cx="10802808" cy="31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3" y="406205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200" dirty="0">
                <a:latin typeface="Helvetica" pitchFamily="34" charset="0"/>
              </a:rPr>
              <a:t>Kočenja (na ravnom)</a:t>
            </a:r>
            <a:endParaRPr lang="en-US" altLang="en-US" sz="4200" dirty="0">
              <a:latin typeface="Helvetica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A2EBDA-7A38-4173-ACFF-9AAB0A8C6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0" y="2601562"/>
            <a:ext cx="7071000" cy="3977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606B1F-482E-4F29-A3E9-D8DF2A2E81AC}"/>
              </a:ext>
            </a:extLst>
          </p:cNvPr>
          <p:cNvSpPr txBox="1"/>
          <p:nvPr/>
        </p:nvSpPr>
        <p:spPr>
          <a:xfrm>
            <a:off x="2315999" y="1530632"/>
            <a:ext cx="7559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Helvetica" panose="020B0604020202020204" pitchFamily="34" charset="0"/>
                <a:cs typeface="Helvetica" panose="020B0604020202020204" pitchFamily="34" charset="0"/>
              </a:rPr>
              <a:t>Zaustavni put prilikom kočenja (na ravnom i suhom)</a:t>
            </a:r>
          </a:p>
          <a:p>
            <a:pPr algn="ctr"/>
            <a:r>
              <a:rPr lang="hr-HR" dirty="0">
                <a:latin typeface="Helvetica" panose="020B0604020202020204" pitchFamily="34" charset="0"/>
                <a:cs typeface="Helvetica" panose="020B0604020202020204" pitchFamily="34" charset="0"/>
              </a:rPr>
              <a:t>(Medulin, HOG </a:t>
            </a:r>
            <a:r>
              <a:rPr lang="hr-HR" dirty="0" err="1">
                <a:latin typeface="Helvetica" panose="020B0604020202020204" pitchFamily="34" charset="0"/>
                <a:cs typeface="Helvetica" panose="020B0604020202020204" pitchFamily="34" charset="0"/>
              </a:rPr>
              <a:t>Rally</a:t>
            </a:r>
            <a:r>
              <a:rPr lang="hr-HR" dirty="0">
                <a:latin typeface="Helvetica" panose="020B0604020202020204" pitchFamily="34" charset="0"/>
                <a:cs typeface="Helvetica" panose="020B0604020202020204" pitchFamily="34" charset="0"/>
              </a:rPr>
              <a:t> 2025)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B1C21-0737-4E2F-B44A-7E926F84CEE6}"/>
              </a:ext>
            </a:extLst>
          </p:cNvPr>
          <p:cNvSpPr txBox="1"/>
          <p:nvPr/>
        </p:nvSpPr>
        <p:spPr>
          <a:xfrm>
            <a:off x="7986000" y="2880545"/>
            <a:ext cx="3375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hr-HR" sz="2400" dirty="0">
                <a:latin typeface="Helvetica" panose="020B0604020202020204" pitchFamily="34" charset="0"/>
                <a:cs typeface="Helvetica" panose="020B0604020202020204" pitchFamily="34" charset="0"/>
              </a:rPr>
              <a:t>Kočenje samo stražnjom kočnicom</a:t>
            </a:r>
          </a:p>
          <a:p>
            <a:pPr marL="342900" indent="-342900">
              <a:buAutoNum type="arabicParenR"/>
            </a:pPr>
            <a:r>
              <a:rPr lang="hr-HR" sz="2400" dirty="0">
                <a:latin typeface="Helvetica" panose="020B0604020202020204" pitchFamily="34" charset="0"/>
                <a:cs typeface="Helvetica" panose="020B0604020202020204" pitchFamily="34" charset="0"/>
              </a:rPr>
              <a:t>Kočenje samo prednjom kočnicom</a:t>
            </a:r>
          </a:p>
          <a:p>
            <a:pPr marL="342900" indent="-342900">
              <a:buAutoNum type="arabicParenR"/>
            </a:pPr>
            <a:r>
              <a:rPr lang="hr-HR" sz="2400" dirty="0">
                <a:latin typeface="Helvetica" panose="020B0604020202020204" pitchFamily="34" charset="0"/>
                <a:cs typeface="Helvetica" panose="020B0604020202020204" pitchFamily="34" charset="0"/>
              </a:rPr>
              <a:t>Kočenje s obje kočnice</a:t>
            </a:r>
          </a:p>
          <a:p>
            <a:pPr marL="342900" indent="-342900">
              <a:buAutoNum type="arabicParenR"/>
            </a:pPr>
            <a:endParaRPr lang="hr-HR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hr-HR" sz="2400" dirty="0">
                <a:latin typeface="Helvetica" panose="020B0604020202020204" pitchFamily="34" charset="0"/>
                <a:cs typeface="Helvetica" panose="020B0604020202020204" pitchFamily="34" charset="0"/>
              </a:rPr>
              <a:t>LK – Linija na kojoj počinje kočenje </a:t>
            </a:r>
          </a:p>
        </p:txBody>
      </p:sp>
    </p:spTree>
    <p:extLst>
      <p:ext uri="{BB962C8B-B14F-4D97-AF65-F5344CB8AC3E}">
        <p14:creationId xmlns:p14="http://schemas.microsoft.com/office/powerpoint/2010/main" val="1810160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386838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Zavoji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2BC96C22-E485-4FAB-8758-DE5E70C17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000" y="1998492"/>
            <a:ext cx="491445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hr-HR" altLang="en-US" sz="2400" dirty="0">
                <a:latin typeface="Helvetica" pitchFamily="34" charset="0"/>
              </a:rPr>
              <a:t>Na cestama s prometom po desnoj strani, desni zavoj je oštriji (manji polumjer), lijevi blaži (veći polumjer)</a:t>
            </a:r>
          </a:p>
          <a:p>
            <a:pPr eaLnBrk="1" hangingPunct="1">
              <a:buFontTx/>
              <a:buChar char="•"/>
            </a:pPr>
            <a:endParaRPr lang="hr-HR" altLang="en-US" sz="2400" dirty="0">
              <a:latin typeface="Helvetica" pitchFamily="34" charset="0"/>
            </a:endParaRPr>
          </a:p>
          <a:p>
            <a:pPr eaLnBrk="1" hangingPunct="1">
              <a:buFontTx/>
              <a:buChar char="•"/>
            </a:pPr>
            <a:r>
              <a:rPr lang="hr-HR" altLang="en-US" sz="2400" dirty="0">
                <a:latin typeface="Helvetica" pitchFamily="34" charset="0"/>
              </a:rPr>
              <a:t>„kontra-upravljanje” - pri brzinama većim od </a:t>
            </a:r>
            <a:r>
              <a:rPr lang="en-GB" altLang="en-US" sz="2400" dirty="0">
                <a:latin typeface="Helvetica" pitchFamily="34" charset="0"/>
              </a:rPr>
              <a:t>2</a:t>
            </a:r>
            <a:r>
              <a:rPr lang="hr-HR" altLang="en-US" sz="2400" dirty="0">
                <a:latin typeface="Helvetica" pitchFamily="34" charset="0"/>
              </a:rPr>
              <a:t>0ak km/h, lagano </a:t>
            </a:r>
            <a:r>
              <a:rPr lang="hr-HR" altLang="en-US" sz="2400" b="1" dirty="0">
                <a:latin typeface="Helvetica" pitchFamily="34" charset="0"/>
              </a:rPr>
              <a:t>guranje</a:t>
            </a:r>
            <a:r>
              <a:rPr lang="hr-HR" altLang="en-US" sz="2400" dirty="0">
                <a:latin typeface="Helvetica" pitchFamily="34" charset="0"/>
              </a:rPr>
              <a:t> upravljača s jedne (npr. lijeve) strane, skreće motor u tu (lijevu) stranu!</a:t>
            </a:r>
            <a:endParaRPr lang="en-US" altLang="en-US" sz="2400" dirty="0">
              <a:latin typeface="Helvetic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7841D-68D4-478B-A9EA-D41BFF1AF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46" y="1830656"/>
            <a:ext cx="4365000" cy="41213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84917A-D719-4369-8EB8-26663D85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54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386838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Zavoji</a:t>
            </a:r>
            <a:endParaRPr lang="en-US" altLang="en-US" sz="4000" dirty="0">
              <a:latin typeface="Helvetica" pitchFamily="34" charset="0"/>
            </a:endParaRPr>
          </a:p>
        </p:txBody>
      </p:sp>
      <p:pic>
        <p:nvPicPr>
          <p:cNvPr id="2054" name="Picture 6" descr="Picture">
            <a:extLst>
              <a:ext uri="{FF2B5EF4-FFF2-40B4-BE49-F238E27FC236}">
                <a16:creationId xmlns:a16="http://schemas.microsoft.com/office/drawing/2014/main" id="{56F94889-19CD-43AE-82E7-30D6D5C1E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02" y="3682179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">
            <a:extLst>
              <a:ext uri="{FF2B5EF4-FFF2-40B4-BE49-F238E27FC236}">
                <a16:creationId xmlns:a16="http://schemas.microsoft.com/office/drawing/2014/main" id="{2678C714-C006-4977-93F2-F79E01DD9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00" y="3682179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557DA37B-AB54-47DA-9417-D232BA7E2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1743439"/>
            <a:ext cx="82089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hr-HR" altLang="en-US" sz="2400" dirty="0">
                <a:latin typeface="Helvetica" pitchFamily="34" charset="0"/>
              </a:rPr>
              <a:t>Stalno gledajte u smjeru izlaza iz krivine („kroz” zapreku, npr. brdo) dok ne izađete iz krivine; „ideš kamo gledaš”</a:t>
            </a:r>
          </a:p>
          <a:p>
            <a:pPr eaLnBrk="1" hangingPunct="1">
              <a:buFontTx/>
              <a:buChar char="•"/>
            </a:pPr>
            <a:endParaRPr lang="hr-HR" altLang="en-US" sz="2400" dirty="0">
              <a:latin typeface="Helvetica" pitchFamily="34" charset="0"/>
            </a:endParaRPr>
          </a:p>
          <a:p>
            <a:pPr eaLnBrk="1" hangingPunct="1">
              <a:buFontTx/>
              <a:buChar char="•"/>
            </a:pPr>
            <a:r>
              <a:rPr lang="hr-HR" altLang="en-US" sz="2400" dirty="0">
                <a:latin typeface="Helvetica" pitchFamily="34" charset="0"/>
              </a:rPr>
              <a:t>Ne gledati u vozila koja dolaze suprotnom trakom!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191AEF-809C-49EA-B9EC-FC9D85D5D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03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386838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Zavoji</a:t>
            </a:r>
            <a:endParaRPr lang="en-US" altLang="en-US" sz="4000" dirty="0">
              <a:latin typeface="Helvetica" pitchFamily="34" charset="0"/>
            </a:endParaRPr>
          </a:p>
        </p:txBody>
      </p:sp>
      <p:pic>
        <p:nvPicPr>
          <p:cNvPr id="3074" name="Picture 2" descr="https://russbrown.com/wp-content/uploads/2021/05/Fig1.jpg">
            <a:extLst>
              <a:ext uri="{FF2B5EF4-FFF2-40B4-BE49-F238E27FC236}">
                <a16:creationId xmlns:a16="http://schemas.microsoft.com/office/drawing/2014/main" id="{4FBB62C1-ACFF-41BA-87B4-917E407BF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000" y="1629000"/>
            <a:ext cx="7362000" cy="4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82F8BE-AF1E-4F15-AB7C-E2EBEE929632}"/>
              </a:ext>
            </a:extLst>
          </p:cNvPr>
          <p:cNvSpPr txBox="1"/>
          <p:nvPr/>
        </p:nvSpPr>
        <p:spPr>
          <a:xfrm>
            <a:off x="2631000" y="4739340"/>
            <a:ext cx="2700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Helvetica" panose="020B0604020202020204" pitchFamily="34" charset="0"/>
                <a:cs typeface="Helvetica" panose="020B0604020202020204" pitchFamily="34" charset="0"/>
              </a:rPr>
              <a:t>Odgođeni „</a:t>
            </a:r>
            <a:r>
              <a:rPr lang="hr-HR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apex</a:t>
            </a:r>
            <a:r>
              <a:rPr lang="hr-HR" sz="2400" dirty="0">
                <a:latin typeface="Helvetica" panose="020B0604020202020204" pitchFamily="34" charset="0"/>
                <a:cs typeface="Helvetica" panose="020B0604020202020204" pitchFamily="34" charset="0"/>
              </a:rPr>
              <a:t>” omogućava brži i sigurniji prolazak kroz zavoj!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BBF6F-115A-4F5A-8284-6D4E207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7751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386838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Zavoji</a:t>
            </a:r>
            <a:endParaRPr lang="en-US" altLang="en-US" sz="4000" dirty="0">
              <a:latin typeface="Helvetica" pitchFamily="34" charset="0"/>
            </a:endParaRPr>
          </a:p>
        </p:txBody>
      </p:sp>
      <p:pic>
        <p:nvPicPr>
          <p:cNvPr id="2050" name="Picture 2" descr="https://sp-ao.shortpixel.ai/client/to_webp,q_glossy,ret_img,w_750,h_435/https:/www.ridinginthezone.com/wp-content/uploads/2015/03/MultiTurn-lines-2020.jpg">
            <a:extLst>
              <a:ext uri="{FF2B5EF4-FFF2-40B4-BE49-F238E27FC236}">
                <a16:creationId xmlns:a16="http://schemas.microsoft.com/office/drawing/2014/main" id="{86918082-289C-42D8-864C-DD22D96DB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883" y="1674000"/>
            <a:ext cx="8240234" cy="47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A2592C-E442-4A04-BB41-789E1A64976C}"/>
              </a:ext>
            </a:extLst>
          </p:cNvPr>
          <p:cNvSpPr txBox="1"/>
          <p:nvPr/>
        </p:nvSpPr>
        <p:spPr>
          <a:xfrm flipH="1">
            <a:off x="3650282" y="1809001"/>
            <a:ext cx="4891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Helvetica" panose="020B0604020202020204" pitchFamily="34" charset="0"/>
                <a:cs typeface="Helvetica" panose="020B0604020202020204" pitchFamily="34" charset="0"/>
              </a:rPr>
              <a:t>Bolje i lošije putanje kroz zavoje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F9547-BD0B-4D67-9CB9-6805F6CC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918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59000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400" dirty="0">
                <a:latin typeface="Helvetica" pitchFamily="34" charset="0"/>
              </a:rPr>
              <a:t>Ciljevi Prezentacije</a:t>
            </a:r>
            <a:endParaRPr lang="en-US" altLang="en-US" sz="44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46000" y="1539000"/>
            <a:ext cx="97650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000" u="sng" dirty="0">
                <a:latin typeface="Helvetica" pitchFamily="34" charset="0"/>
              </a:rPr>
              <a:t>Ova će prezentacija pomoći sudionicima da: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shvate koja je važnost sigurnosti u prometu,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razumiju važnost pregleda motocikla prije putovanja,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shvate kako voziti motocikl u formaciji grupe u skladu sa zahtjevima proizvođača, pravilima prometa i upravljanja motociklom,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shvate koja su pravila kod formacijske grupe i koje su odgovornosti časnika u grupi,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shvate koja je odgovornost pojedinog vozača u grupi,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razumiju i primjenjuju uporabu ručnih signala za komunikaciju u grupi,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razumiju kako reagirati na izvanredne situacije u formaciji grupe.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C33B6-1075-4BC8-88D3-A0093F558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400" dirty="0">
                <a:latin typeface="Helvetica" pitchFamily="34" charset="0"/>
              </a:rPr>
              <a:t>Sadržaj</a:t>
            </a:r>
            <a:endParaRPr lang="en-US" altLang="en-US" sz="44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ECA73-51AE-41D6-B551-57545EB0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50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DB614-0444-4777-888C-7530F724B71C}"/>
              </a:ext>
            </a:extLst>
          </p:cNvPr>
          <p:cNvSpPr txBox="1"/>
          <p:nvPr/>
        </p:nvSpPr>
        <p:spPr>
          <a:xfrm>
            <a:off x="3431704" y="1472242"/>
            <a:ext cx="53285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Uvod - 4</a:t>
            </a:r>
          </a:p>
          <a:p>
            <a:pPr algn="ctr"/>
            <a:r>
              <a:rPr lang="hr-HR" sz="3200" dirty="0"/>
              <a:t>Zaštitna oprema - 7</a:t>
            </a:r>
          </a:p>
          <a:p>
            <a:pPr algn="ctr"/>
            <a:r>
              <a:rPr lang="hr-HR" sz="3200" dirty="0"/>
              <a:t>Pregled Motocikla - 22</a:t>
            </a:r>
          </a:p>
          <a:p>
            <a:pPr algn="ctr"/>
            <a:r>
              <a:rPr lang="hr-HR" sz="3200" dirty="0"/>
              <a:t>Pravila Vožnje - 27</a:t>
            </a:r>
          </a:p>
          <a:p>
            <a:pPr algn="ctr"/>
            <a:r>
              <a:rPr lang="hr-HR" sz="3200" dirty="0"/>
              <a:t>Opasnosti - 41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Formacije - 51</a:t>
            </a:r>
          </a:p>
          <a:p>
            <a:pPr algn="ctr"/>
            <a:r>
              <a:rPr lang="hr-HR" sz="3200" dirty="0"/>
              <a:t>Vožnja unutar grupe - </a:t>
            </a:r>
            <a:r>
              <a:rPr lang="it-IT" sz="3200" dirty="0"/>
              <a:t>65</a:t>
            </a:r>
          </a:p>
          <a:p>
            <a:pPr algn="ctr"/>
            <a:r>
              <a:rPr lang="it-IT" sz="3200" dirty="0"/>
              <a:t>Ručni Signali - 76</a:t>
            </a:r>
          </a:p>
          <a:p>
            <a:pPr algn="ctr"/>
            <a:r>
              <a:rPr lang="it-IT" sz="3200" dirty="0"/>
              <a:t>Izvanredne Situacije - 87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0636196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71664" y="404664"/>
            <a:ext cx="5976664" cy="1512168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Formacije vožnji i svrha pojedine formacije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315580" y="2564905"/>
            <a:ext cx="7560840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800" u="sng" dirty="0">
                <a:latin typeface="Helvetica" pitchFamily="34" charset="0"/>
              </a:rPr>
              <a:t>ŠTO ZNAČI VOZITI SE U GRUPI</a:t>
            </a:r>
            <a:r>
              <a:rPr lang="en-US" altLang="en-US" sz="2800" u="sng" dirty="0">
                <a:latin typeface="Helvetica" pitchFamily="34" charset="0"/>
              </a:rPr>
              <a:t>?</a:t>
            </a:r>
            <a:endParaRPr lang="hr-HR" altLang="en-US" sz="2800" u="sng" dirty="0">
              <a:latin typeface="Helvetic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1200" u="sng" dirty="0">
              <a:latin typeface="Helvetica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Vožnja u grupi je skupina motorista koji uredno voze slijedeći upute Vođe puta.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i="1" dirty="0">
                <a:latin typeface="Helvetica" pitchFamily="34" charset="0"/>
              </a:rPr>
              <a:t>Vozite se na takav način da spriječite sudare usprkos nepravilnim radnjama drugih, ili u slučaju nepredviđenih prepreka!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Držite razmak od vozila ispred sebe (2 sekunde)!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D1A3D-7F8E-4569-91BF-2DC6770CA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39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Paradna</a:t>
            </a:r>
            <a:r>
              <a:rPr lang="en-US" altLang="en-US" sz="4400" dirty="0">
                <a:latin typeface="Helvetica" pitchFamily="34" charset="0"/>
              </a:rPr>
              <a:t> Forma</a:t>
            </a:r>
            <a:r>
              <a:rPr lang="hr-HR" altLang="en-US" sz="4400" dirty="0">
                <a:latin typeface="Helvetica" pitchFamily="34" charset="0"/>
              </a:rPr>
              <a:t>cija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3593" y="1556793"/>
            <a:ext cx="7165975" cy="3527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sp>
        <p:nvSpPr>
          <p:cNvPr id="4" name="Line 16"/>
          <p:cNvSpPr>
            <a:spLocks noChangeShapeType="1"/>
          </p:cNvSpPr>
          <p:nvPr/>
        </p:nvSpPr>
        <p:spPr bwMode="auto">
          <a:xfrm>
            <a:off x="2531543" y="5084217"/>
            <a:ext cx="7058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5" name="Line 18"/>
          <p:cNvSpPr>
            <a:spLocks noChangeShapeType="1"/>
          </p:cNvSpPr>
          <p:nvPr/>
        </p:nvSpPr>
        <p:spPr bwMode="auto">
          <a:xfrm flipH="1">
            <a:off x="9589567" y="3428455"/>
            <a:ext cx="6350" cy="1677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 rot="5400000">
            <a:off x="8979967" y="4057817"/>
            <a:ext cx="865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u="sng" dirty="0">
                <a:latin typeface="Helvetica" pitchFamily="34" charset="0"/>
              </a:rPr>
              <a:t>STOP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423593" y="1696393"/>
            <a:ext cx="716597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u="sng" dirty="0">
                <a:latin typeface="Helvetica" pitchFamily="34" charset="0"/>
              </a:rPr>
              <a:t>Koristi se</a:t>
            </a:r>
            <a:r>
              <a:rPr lang="en-US" altLang="en-US" u="sng" dirty="0">
                <a:latin typeface="Helvetica" pitchFamily="34" charset="0"/>
              </a:rPr>
              <a:t>: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Kod postrojavanja prije polaska</a:t>
            </a:r>
            <a:endParaRPr lang="en-US" altLang="en-US" dirty="0">
              <a:latin typeface="Helvetica" pitchFamily="34" charset="0"/>
            </a:endParaRPr>
          </a:p>
          <a:p>
            <a:pPr marL="285750" indent="-28575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Pri zaustavljanju na raskrižjima s cestom prava prvenstva ili semaforima</a:t>
            </a:r>
            <a:endParaRPr lang="en-US" altLang="en-US" dirty="0">
              <a:latin typeface="Helvetica" pitchFamily="34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427528" y="5248265"/>
            <a:ext cx="31538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1400" u="sng" dirty="0">
                <a:latin typeface="Helvetica" pitchFamily="34" charset="0"/>
              </a:rPr>
              <a:t>Razlog uporabe</a:t>
            </a:r>
            <a:r>
              <a:rPr lang="en-US" altLang="en-US" sz="1400" u="sng" dirty="0">
                <a:latin typeface="Helvetica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latin typeface="Helvetica" pitchFamily="34" charset="0"/>
              </a:rPr>
              <a:t> </a:t>
            </a:r>
            <a:r>
              <a:rPr lang="hr-HR" altLang="en-US" sz="1400" dirty="0">
                <a:latin typeface="Helvetica" pitchFamily="34" charset="0"/>
              </a:rPr>
              <a:t>Da se skrati kolona</a:t>
            </a:r>
            <a:endParaRPr lang="en-US" altLang="en-US" sz="1400" dirty="0">
              <a:latin typeface="Helvetica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latin typeface="Helvetica" pitchFamily="34" charset="0"/>
              </a:rPr>
              <a:t> </a:t>
            </a:r>
            <a:r>
              <a:rPr lang="hr-HR" altLang="en-US" sz="1400" dirty="0">
                <a:latin typeface="Helvetica" pitchFamily="34" charset="0"/>
              </a:rPr>
              <a:t>Da bismo brže prošli kroz raskrižje</a:t>
            </a:r>
            <a:endParaRPr lang="en-US" altLang="en-US" sz="1400" dirty="0">
              <a:latin typeface="Helvetica" pitchFamily="34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5799406" y="5170147"/>
            <a:ext cx="42481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1200" u="sng" dirty="0">
                <a:latin typeface="Helvetica" pitchFamily="34" charset="0"/>
              </a:rPr>
              <a:t>Odlazak</a:t>
            </a:r>
            <a:r>
              <a:rPr lang="en-US" altLang="en-US" sz="1200" u="sng" dirty="0">
                <a:latin typeface="Helvetica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 dirty="0">
                <a:latin typeface="Helvetica" pitchFamily="34" charset="0"/>
              </a:rPr>
              <a:t> </a:t>
            </a:r>
            <a:r>
              <a:rPr lang="hr-HR" altLang="en-US" sz="1200" dirty="0">
                <a:latin typeface="Helvetica" pitchFamily="34" charset="0"/>
              </a:rPr>
              <a:t>Vođa puta kreće prvi</a:t>
            </a:r>
            <a:endParaRPr lang="en-US" altLang="en-US" sz="1200" dirty="0">
              <a:latin typeface="Helvetica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 dirty="0">
                <a:latin typeface="Helvetica" pitchFamily="34" charset="0"/>
              </a:rPr>
              <a:t> </a:t>
            </a:r>
            <a:r>
              <a:rPr lang="hr-HR" altLang="en-US" sz="1200" dirty="0">
                <a:latin typeface="Helvetica" pitchFamily="34" charset="0"/>
              </a:rPr>
              <a:t>Motorist s desne trećine prometne trake uključuje se drugi</a:t>
            </a:r>
            <a:endParaRPr lang="en-US" altLang="en-US" sz="1200" baseline="30000" dirty="0">
              <a:latin typeface="Helvetica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 dirty="0">
                <a:latin typeface="Helvetica" pitchFamily="34" charset="0"/>
              </a:rPr>
              <a:t> </a:t>
            </a:r>
            <a:r>
              <a:rPr lang="hr-HR" altLang="en-US" sz="1200" dirty="0">
                <a:latin typeface="Helvetica" pitchFamily="34" charset="0"/>
              </a:rPr>
              <a:t>Motorist s lijeve trećine prometne trake uključuje se treći</a:t>
            </a:r>
            <a:endParaRPr lang="en-US" altLang="en-US" sz="1200" baseline="30000" dirty="0">
              <a:latin typeface="Helvetica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200" baseline="30000" dirty="0">
                <a:latin typeface="Helvetica" pitchFamily="34" charset="0"/>
              </a:rPr>
              <a:t> </a:t>
            </a:r>
            <a:r>
              <a:rPr lang="hr-HR" altLang="en-US" sz="1200" dirty="0">
                <a:latin typeface="Helvetica" pitchFamily="34" charset="0"/>
              </a:rPr>
              <a:t>Ostali motoristi slijede redoslijed</a:t>
            </a:r>
            <a:endParaRPr lang="en-US" altLang="en-US" sz="1200" dirty="0">
              <a:latin typeface="Helvetica" pitchFamily="34" charset="0"/>
            </a:endParaRPr>
          </a:p>
        </p:txBody>
      </p:sp>
      <p:pic>
        <p:nvPicPr>
          <p:cNvPr id="12" name="Picture 3" descr="C:\Users\Louis Louw\Documents\H-D and HOG\Training Revamp - July 2014\2014 Breako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66" y="4026394"/>
            <a:ext cx="1521118" cy="10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Louis Louw\Documents\H-D and HOG\Training Revamp - July 2014\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06" y="4085675"/>
            <a:ext cx="1438536" cy="93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Louis Louw\Documents\H-D and HOG\Training Revamp - July 2014\2014 Sportster 883 Ir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30" y="4078138"/>
            <a:ext cx="1384789" cy="92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05" y="4032471"/>
            <a:ext cx="1587481" cy="9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Louis Louw\Documents\H-D and HOG\Training Revamp - July 2014\2014 Herita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06" y="3228939"/>
            <a:ext cx="1521118" cy="10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2423593" y="1556792"/>
            <a:ext cx="7165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19" name="AutoShape 24"/>
          <p:cNvSpPr>
            <a:spLocks noChangeArrowheads="1"/>
          </p:cNvSpPr>
          <p:nvPr/>
        </p:nvSpPr>
        <p:spPr bwMode="auto">
          <a:xfrm rot="2306043">
            <a:off x="9097489" y="4966562"/>
            <a:ext cx="924017" cy="577850"/>
          </a:xfrm>
          <a:prstGeom prst="leftArrow">
            <a:avLst>
              <a:gd name="adj1" fmla="val 50000"/>
              <a:gd name="adj2" fmla="val 4979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 S" pitchFamily="2" charset="0"/>
            </a:endParaRPr>
          </a:p>
        </p:txBody>
      </p:sp>
      <p:sp>
        <p:nvSpPr>
          <p:cNvPr id="21" name="AutoShape 25"/>
          <p:cNvSpPr>
            <a:spLocks noChangeArrowheads="1"/>
          </p:cNvSpPr>
          <p:nvPr/>
        </p:nvSpPr>
        <p:spPr bwMode="auto">
          <a:xfrm rot="18308370">
            <a:off x="6690731" y="2835264"/>
            <a:ext cx="640338" cy="576262"/>
          </a:xfrm>
          <a:prstGeom prst="leftArrow">
            <a:avLst>
              <a:gd name="adj1" fmla="val 50000"/>
              <a:gd name="adj2" fmla="val 4993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 S" pitchFamily="2" charset="0"/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47AFCCB2-3DFF-4C4E-B29B-01430CA5C4DC}"/>
              </a:ext>
            </a:extLst>
          </p:cNvPr>
          <p:cNvSpPr txBox="1"/>
          <p:nvPr/>
        </p:nvSpPr>
        <p:spPr>
          <a:xfrm>
            <a:off x="9616309" y="5219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2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71F2818B-3C99-41EE-B37A-0BC911006CB8}"/>
              </a:ext>
            </a:extLst>
          </p:cNvPr>
          <p:cNvSpPr txBox="1"/>
          <p:nvPr/>
        </p:nvSpPr>
        <p:spPr>
          <a:xfrm>
            <a:off x="6929402" y="2844000"/>
            <a:ext cx="33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3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47BB399-9A14-413D-AA80-AA963F74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10" name="Picture 2" descr="C:\Users\Louis Louw\Documents\H-D and HOG\Training Revamp - July 2014\Ultra Limited 20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74" y="3063946"/>
            <a:ext cx="1774720" cy="122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utoShape 24">
            <a:extLst>
              <a:ext uri="{FF2B5EF4-FFF2-40B4-BE49-F238E27FC236}">
                <a16:creationId xmlns:a16="http://schemas.microsoft.com/office/drawing/2014/main" id="{2F3A23B9-FCE4-43C3-9A52-AEA093D8D1A2}"/>
              </a:ext>
            </a:extLst>
          </p:cNvPr>
          <p:cNvSpPr>
            <a:spLocks noChangeArrowheads="1"/>
          </p:cNvSpPr>
          <p:nvPr/>
        </p:nvSpPr>
        <p:spPr bwMode="auto">
          <a:xfrm rot="2112639">
            <a:off x="7182890" y="5034193"/>
            <a:ext cx="1105799" cy="577850"/>
          </a:xfrm>
          <a:prstGeom prst="leftArrow">
            <a:avLst>
              <a:gd name="adj1" fmla="val 50000"/>
              <a:gd name="adj2" fmla="val 4979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 S" pitchFamily="2" charset="0"/>
            </a:endParaRPr>
          </a:p>
        </p:txBody>
      </p:sp>
      <p:sp>
        <p:nvSpPr>
          <p:cNvPr id="27" name="TekstniOkvir 22">
            <a:extLst>
              <a:ext uri="{FF2B5EF4-FFF2-40B4-BE49-F238E27FC236}">
                <a16:creationId xmlns:a16="http://schemas.microsoft.com/office/drawing/2014/main" id="{EC8DEA6B-4BF9-4967-851B-0F0F85083972}"/>
              </a:ext>
            </a:extLst>
          </p:cNvPr>
          <p:cNvSpPr txBox="1"/>
          <p:nvPr/>
        </p:nvSpPr>
        <p:spPr>
          <a:xfrm>
            <a:off x="7781532" y="5264668"/>
            <a:ext cx="28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4</a:t>
            </a:r>
          </a:p>
        </p:txBody>
      </p:sp>
      <p:pic>
        <p:nvPicPr>
          <p:cNvPr id="30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3C751347-4D34-49FA-AD9A-042D55B01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02" y="3211692"/>
            <a:ext cx="1521118" cy="10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Louis Louw\Documents\H-D and HOG\Training Revamp - July 2014\2014 Nightro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891" y="3228938"/>
            <a:ext cx="1521118" cy="10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2531543" y="3428455"/>
            <a:ext cx="70580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 rot="19734874">
            <a:off x="9006555" y="2962126"/>
            <a:ext cx="1150937" cy="612775"/>
          </a:xfrm>
          <a:prstGeom prst="leftArrow">
            <a:avLst>
              <a:gd name="adj1" fmla="val 50000"/>
              <a:gd name="adj2" fmla="val 4695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 dirty="0">
              <a:latin typeface="Helvetica S" pitchFamily="2" charset="0"/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030216DC-D28E-4599-AEE2-D8AFFBD24B76}"/>
              </a:ext>
            </a:extLst>
          </p:cNvPr>
          <p:cNvSpPr txBox="1"/>
          <p:nvPr/>
        </p:nvSpPr>
        <p:spPr>
          <a:xfrm>
            <a:off x="9664314" y="2934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5424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/>
      <p:bldP spid="24" grpId="0"/>
      <p:bldP spid="26" grpId="0" animBg="1"/>
      <p:bldP spid="27" grpId="0"/>
      <p:bldP spid="11" grpId="0" animBg="1"/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07953" y="116632"/>
            <a:ext cx="5904656" cy="1176026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3600" dirty="0">
                <a:latin typeface="Helvetica" pitchFamily="34" charset="0"/>
              </a:rPr>
              <a:t>Naizmjenična Formacija</a:t>
            </a:r>
          </a:p>
          <a:p>
            <a:pPr algn="ctr"/>
            <a:r>
              <a:rPr lang="hr-HR" altLang="en-US" sz="3600" dirty="0">
                <a:latin typeface="Helvetica" pitchFamily="34" charset="0"/>
              </a:rPr>
              <a:t>(</a:t>
            </a:r>
            <a:r>
              <a:rPr lang="en-US" altLang="en-US" sz="3600" dirty="0">
                <a:latin typeface="Helvetica" pitchFamily="34" charset="0"/>
              </a:rPr>
              <a:t>Staggered Formation</a:t>
            </a:r>
            <a:r>
              <a:rPr lang="hr-HR" altLang="en-US" sz="3600" dirty="0">
                <a:latin typeface="Helvetica" pitchFamily="34" charset="0"/>
              </a:rPr>
              <a:t>)</a:t>
            </a:r>
            <a:endParaRPr lang="en-US" altLang="en-US" sz="3600" dirty="0">
              <a:latin typeface="Helvetica" pitchFamily="34" charset="0"/>
            </a:endParaRPr>
          </a:p>
          <a:p>
            <a:pPr algn="ctr"/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5438" y="1436675"/>
            <a:ext cx="8856663" cy="3527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sp>
        <p:nvSpPr>
          <p:cNvPr id="4" name="Line 11"/>
          <p:cNvSpPr>
            <a:spLocks noChangeShapeType="1"/>
          </p:cNvSpPr>
          <p:nvPr/>
        </p:nvSpPr>
        <p:spPr bwMode="auto">
          <a:xfrm flipV="1">
            <a:off x="1631951" y="4941739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617118" y="1436674"/>
            <a:ext cx="684212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u="sng" dirty="0">
                <a:latin typeface="Helvetica" pitchFamily="34" charset="0"/>
              </a:rPr>
              <a:t>Koristi se</a:t>
            </a:r>
            <a:r>
              <a:rPr lang="en-US" altLang="en-US" u="sng" dirty="0">
                <a:latin typeface="Helvetica" pitchFamily="34" charset="0"/>
              </a:rPr>
              <a:t>:</a:t>
            </a:r>
            <a:endParaRPr lang="hr-HR" altLang="en-US" u="sng" dirty="0">
              <a:latin typeface="Helvetica" pitchFamily="34" charset="0"/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kao </a:t>
            </a:r>
            <a:r>
              <a:rPr lang="en-GB" altLang="en-US" dirty="0" err="1">
                <a:latin typeface="Helvetica" pitchFamily="34" charset="0"/>
              </a:rPr>
              <a:t>preferirani</a:t>
            </a:r>
            <a:r>
              <a:rPr lang="en-GB" altLang="en-US" dirty="0">
                <a:latin typeface="Helvetica" pitchFamily="34" charset="0"/>
              </a:rPr>
              <a:t> </a:t>
            </a:r>
            <a:r>
              <a:rPr lang="en-GB" altLang="en-US" dirty="0" err="1">
                <a:latin typeface="Helvetica" pitchFamily="34" charset="0"/>
              </a:rPr>
              <a:t>stil</a:t>
            </a:r>
            <a:r>
              <a:rPr lang="en-GB" altLang="en-US" dirty="0">
                <a:latin typeface="Helvetica" pitchFamily="34" charset="0"/>
              </a:rPr>
              <a:t> </a:t>
            </a:r>
            <a:r>
              <a:rPr lang="hr-HR" altLang="en-US" dirty="0">
                <a:latin typeface="Helvetica" pitchFamily="34" charset="0"/>
              </a:rPr>
              <a:t>vožnje</a:t>
            </a:r>
            <a:endParaRPr lang="en-US" altLang="en-US" dirty="0">
              <a:latin typeface="Helvetica" pitchFamily="34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595438" y="5097429"/>
            <a:ext cx="382934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1400" u="sng" dirty="0">
                <a:latin typeface="Helvetica" pitchFamily="34" charset="0"/>
              </a:rPr>
              <a:t>Razlog uporabe: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osigurava opću sigurnost svim sudionicima u grupnoj vožnji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formacija kod koje je vizualni kontakt svih sudionika osiguran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492299" y="5133135"/>
            <a:ext cx="49598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1400" u="sng" dirty="0">
                <a:latin typeface="Helvetica" pitchFamily="34" charset="0"/>
              </a:rPr>
              <a:t>Udaljenost između motorista :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2 sekunde između vas i motocikla direktno ispred vas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1 sekunda između vas i motocikla dijagonalno ispred vas</a:t>
            </a:r>
          </a:p>
        </p:txBody>
      </p:sp>
      <p:sp>
        <p:nvSpPr>
          <p:cNvPr id="8" name="AutoShape 18"/>
          <p:cNvSpPr>
            <a:spLocks/>
          </p:cNvSpPr>
          <p:nvPr/>
        </p:nvSpPr>
        <p:spPr bwMode="auto">
          <a:xfrm rot="16200000" flipV="1">
            <a:off x="3968229" y="2141498"/>
            <a:ext cx="477794" cy="2435320"/>
          </a:xfrm>
          <a:prstGeom prst="rightBrace">
            <a:avLst>
              <a:gd name="adj1" fmla="val 56858"/>
              <a:gd name="adj2" fmla="val 4961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 S" pitchFamily="2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3708186" y="2803483"/>
            <a:ext cx="1208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Helvetica S" pitchFamily="2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484944" y="3505279"/>
            <a:ext cx="1439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Helvetica" pitchFamily="34" charset="0"/>
              </a:rPr>
              <a:t>2 </a:t>
            </a:r>
            <a:r>
              <a:rPr lang="hr-HR" altLang="en-US" dirty="0">
                <a:latin typeface="Helvetica" pitchFamily="34" charset="0"/>
              </a:rPr>
              <a:t>sekunde</a:t>
            </a:r>
            <a:endParaRPr lang="en-US" altLang="en-US" dirty="0">
              <a:latin typeface="Helvetica" pitchFamily="34" charset="0"/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820515" y="2620219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dirty="0">
                <a:solidFill>
                  <a:srgbClr val="FF3300"/>
                </a:solidFill>
                <a:latin typeface="Helvetica" pitchFamily="34" charset="0"/>
              </a:rPr>
              <a:t>Broji:</a:t>
            </a:r>
            <a:r>
              <a:rPr lang="en-US" altLang="en-US" dirty="0">
                <a:solidFill>
                  <a:srgbClr val="FF3300"/>
                </a:solidFill>
                <a:latin typeface="Helvetica" pitchFamily="34" charset="0"/>
              </a:rPr>
              <a:t> 1.000</a:t>
            </a:r>
            <a:r>
              <a:rPr lang="hr-HR" altLang="en-US" dirty="0">
                <a:solidFill>
                  <a:srgbClr val="FF3300"/>
                </a:solidFill>
                <a:latin typeface="Helvetica" pitchFamily="34" charset="0"/>
              </a:rPr>
              <a:t> </a:t>
            </a:r>
            <a:r>
              <a:rPr lang="en-US" altLang="en-US" dirty="0">
                <a:solidFill>
                  <a:srgbClr val="FF3300"/>
                </a:solidFill>
                <a:latin typeface="Helvetica" pitchFamily="34" charset="0"/>
              </a:rPr>
              <a:t>1, 1.000</a:t>
            </a:r>
            <a:r>
              <a:rPr lang="hr-HR" altLang="en-US" dirty="0">
                <a:solidFill>
                  <a:srgbClr val="FF3300"/>
                </a:solidFill>
                <a:latin typeface="Helvetica" pitchFamily="34" charset="0"/>
              </a:rPr>
              <a:t> </a:t>
            </a:r>
            <a:r>
              <a:rPr lang="en-US" altLang="en-US" dirty="0">
                <a:solidFill>
                  <a:srgbClr val="FF3300"/>
                </a:solidFill>
                <a:latin typeface="Helvetica" pitchFamily="34" charset="0"/>
              </a:rPr>
              <a:t>2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5871001" y="4187288"/>
            <a:ext cx="136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Helvetica" pitchFamily="34" charset="0"/>
              </a:rPr>
              <a:t>1 </a:t>
            </a:r>
            <a:r>
              <a:rPr lang="hr-HR" altLang="en-US" dirty="0">
                <a:latin typeface="Helvetica" pitchFamily="34" charset="0"/>
              </a:rPr>
              <a:t>sekunda</a:t>
            </a:r>
            <a:endParaRPr lang="en-US" altLang="en-US" dirty="0">
              <a:latin typeface="Helvetica" pitchFamily="34" charset="0"/>
            </a:endParaRP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6143772" y="2417953"/>
            <a:ext cx="1871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dirty="0">
                <a:solidFill>
                  <a:srgbClr val="FF3300"/>
                </a:solidFill>
                <a:latin typeface="Helvetica" pitchFamily="34" charset="0"/>
              </a:rPr>
              <a:t>Broji:</a:t>
            </a:r>
            <a:r>
              <a:rPr lang="en-US" altLang="en-US" dirty="0">
                <a:solidFill>
                  <a:srgbClr val="FF3300"/>
                </a:solidFill>
                <a:latin typeface="Helvetica" pitchFamily="34" charset="0"/>
              </a:rPr>
              <a:t> 1.000</a:t>
            </a:r>
            <a:r>
              <a:rPr lang="hr-HR" altLang="en-US" dirty="0">
                <a:solidFill>
                  <a:srgbClr val="FF3300"/>
                </a:solidFill>
                <a:latin typeface="Helvetica" pitchFamily="34" charset="0"/>
              </a:rPr>
              <a:t> </a:t>
            </a:r>
            <a:r>
              <a:rPr lang="en-US" altLang="en-US" dirty="0">
                <a:solidFill>
                  <a:srgbClr val="FF3300"/>
                </a:solidFill>
                <a:latin typeface="Helvetica" pitchFamily="34" charset="0"/>
              </a:rPr>
              <a:t>1</a:t>
            </a:r>
          </a:p>
        </p:txBody>
      </p:sp>
      <p:pic>
        <p:nvPicPr>
          <p:cNvPr id="14" name="Picture 2" descr="C:\Users\Louis Louw\Documents\H-D and HOG\Training Revamp - July 2014\Ultra Limited 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950" y="3114000"/>
            <a:ext cx="1416337" cy="98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73" y="4130401"/>
            <a:ext cx="1266909" cy="7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Louis Louw\Documents\H-D and HOG\Training Revamp - July 2014\2014 Break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88" y="3090585"/>
            <a:ext cx="1197961" cy="7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Louis Louw\Documents\H-D and HOG\Training Revamp - July 2014\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958" y="4125847"/>
            <a:ext cx="1215557" cy="7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Louis Louw\Documents\H-D and HOG\Training Revamp - July 2014\2014 Nightro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3147567"/>
            <a:ext cx="1213947" cy="80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1701053" y="1425856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V="1">
            <a:off x="1631951" y="3285977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2" name="AutoShape 22"/>
          <p:cNvSpPr>
            <a:spLocks/>
          </p:cNvSpPr>
          <p:nvPr/>
        </p:nvSpPr>
        <p:spPr bwMode="auto">
          <a:xfrm rot="5400000" flipH="1">
            <a:off x="6201472" y="3143545"/>
            <a:ext cx="1257919" cy="576262"/>
          </a:xfrm>
          <a:prstGeom prst="rightBrace">
            <a:avLst>
              <a:gd name="adj1" fmla="val 8333"/>
              <a:gd name="adj2" fmla="val 5251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 S" pitchFamily="2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22F6FEA-8AB2-4D6F-89C3-35BC48CE0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53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3" grpId="0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116632"/>
            <a:ext cx="5328592" cy="1198698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3600" dirty="0">
                <a:latin typeface="Helvetica" pitchFamily="34" charset="0"/>
              </a:rPr>
              <a:t>Formacija u jednom redu</a:t>
            </a:r>
          </a:p>
          <a:p>
            <a:pPr algn="ctr"/>
            <a:r>
              <a:rPr lang="hr-HR" altLang="en-US" sz="3600" dirty="0">
                <a:latin typeface="Helvetica" pitchFamily="34" charset="0"/>
              </a:rPr>
              <a:t>(</a:t>
            </a:r>
            <a:r>
              <a:rPr lang="en-US" altLang="en-US" sz="3600" dirty="0">
                <a:latin typeface="Helvetica" pitchFamily="34" charset="0"/>
              </a:rPr>
              <a:t>Single File Formation</a:t>
            </a:r>
            <a:r>
              <a:rPr lang="hr-HR" altLang="en-US" sz="3600" dirty="0">
                <a:latin typeface="Helvetica" pitchFamily="34" charset="0"/>
              </a:rPr>
              <a:t>)</a:t>
            </a:r>
            <a:endParaRPr lang="en-US" altLang="en-US" sz="3600" dirty="0">
              <a:latin typeface="Helvetica" pitchFamily="34" charset="0"/>
            </a:endParaRPr>
          </a:p>
          <a:p>
            <a:pPr algn="ctr"/>
            <a:endParaRPr lang="en-US" altLang="en-US" sz="36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1337" y="1320092"/>
            <a:ext cx="8567738" cy="353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880217" y="1362182"/>
            <a:ext cx="849885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u="sng" dirty="0">
                <a:latin typeface="Helvetica" pitchFamily="34" charset="0"/>
              </a:rPr>
              <a:t>Koristi se</a:t>
            </a:r>
            <a:r>
              <a:rPr lang="en-US" altLang="en-US" u="sng" dirty="0">
                <a:latin typeface="Helvetica" pitchFamily="34" charset="0"/>
              </a:rPr>
              <a:t>: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Helvetica" pitchFamily="34" charset="0"/>
              </a:rPr>
              <a:t>U situacijama</a:t>
            </a:r>
            <a:r>
              <a:rPr lang="en-GB" altLang="en-US" sz="2000" dirty="0">
                <a:latin typeface="Helvetica" pitchFamily="34" charset="0"/>
              </a:rPr>
              <a:t> </a:t>
            </a:r>
            <a:r>
              <a:rPr lang="hr-HR" altLang="en-US" sz="2000" dirty="0">
                <a:latin typeface="Helvetica" pitchFamily="34" charset="0"/>
              </a:rPr>
              <a:t>kada je sigurnije da se grupa vozi u jednom redu s istim razmakom između motocikala</a:t>
            </a:r>
            <a:r>
              <a:rPr lang="en-US" altLang="en-US" sz="2000" dirty="0">
                <a:latin typeface="Helvetica" pitchFamily="34" charset="0"/>
              </a:rPr>
              <a:t>.</a:t>
            </a: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1631505" y="5068922"/>
            <a:ext cx="5679496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1400" u="sng" dirty="0">
                <a:latin typeface="Helvetica" pitchFamily="34" charset="0"/>
              </a:rPr>
              <a:t>Kada trebamo više manevarskog prostora u slučaju: </a:t>
            </a:r>
            <a:endParaRPr lang="en-GB" altLang="en-US" sz="1400" dirty="0">
              <a:latin typeface="Helvetica" pitchFamily="34" charset="0"/>
            </a:endParaRP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Uske i/ili zavojite prometnice </a:t>
            </a:r>
            <a:endParaRPr lang="en-US" altLang="en-US" sz="1400" dirty="0">
              <a:latin typeface="Helvetica" pitchFamily="34" charset="0"/>
            </a:endParaRP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Ulaska i izlaska na autoput i kružne tokove</a:t>
            </a:r>
            <a:endParaRPr lang="en-US" altLang="en-US" sz="1400" dirty="0">
              <a:latin typeface="Helvetica" pitchFamily="34" charset="0"/>
            </a:endParaRP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Prometnice sa lošom vidljivošću i/ili neodržavanim prometnicama</a:t>
            </a:r>
            <a:endParaRPr lang="en-GB" altLang="en-US" sz="1400" dirty="0">
              <a:latin typeface="Helvetica" pitchFamily="34" charset="0"/>
            </a:endParaRP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Kod pretjecanja i kod propuštanja drugih u prometu da nas pretječu</a:t>
            </a:r>
            <a:endParaRPr lang="en-US" altLang="en-US" sz="1400" dirty="0">
              <a:latin typeface="Helvetica" pitchFamily="34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7401001" y="5068922"/>
            <a:ext cx="288819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1400" u="sng" dirty="0">
                <a:latin typeface="Helvetica" pitchFamily="34" charset="0"/>
              </a:rPr>
              <a:t>Udaljenost između motocikala</a:t>
            </a:r>
            <a:r>
              <a:rPr lang="en-US" altLang="en-US" sz="1400" u="sng" dirty="0">
                <a:latin typeface="Helvetica" pitchFamily="34" charset="0"/>
              </a:rPr>
              <a:t>: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Udaljenost između motocikala treba biti minimalno 2 sekunde</a:t>
            </a:r>
            <a:endParaRPr lang="en-US" altLang="en-US" sz="1400" dirty="0">
              <a:latin typeface="Helvetica" pitchFamily="34" charset="0"/>
            </a:endParaRP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Svi motoristi trebaju slijediti vođu puta u kolničkoj traci koju on koristi</a:t>
            </a:r>
            <a:endParaRPr lang="en-US" altLang="en-US" sz="1400" dirty="0">
              <a:latin typeface="Helvetica" pitchFamily="34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6242985" y="2486411"/>
            <a:ext cx="14398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dirty="0">
                <a:solidFill>
                  <a:srgbClr val="FF0000"/>
                </a:solidFill>
                <a:latin typeface="Helvetica" pitchFamily="34" charset="0"/>
              </a:rPr>
              <a:t>Povećaj</a:t>
            </a:r>
            <a:r>
              <a:rPr lang="en-US" altLang="en-US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hr-HR" altLang="en-US" dirty="0">
                <a:solidFill>
                  <a:srgbClr val="FF0000"/>
                </a:solidFill>
                <a:latin typeface="Helvetica" pitchFamily="34" charset="0"/>
              </a:rPr>
              <a:t>na</a:t>
            </a:r>
            <a:r>
              <a:rPr lang="en-US" altLang="en-US" dirty="0">
                <a:solidFill>
                  <a:srgbClr val="FF0000"/>
                </a:solidFill>
                <a:latin typeface="Helvetica" pitchFamily="34" charset="0"/>
              </a:rPr>
              <a:t> 2 </a:t>
            </a:r>
            <a:r>
              <a:rPr lang="hr-HR" altLang="en-US" dirty="0">
                <a:solidFill>
                  <a:srgbClr val="FF0000"/>
                </a:solidFill>
                <a:latin typeface="Helvetica" pitchFamily="34" charset="0"/>
              </a:rPr>
              <a:t>sekunde!</a:t>
            </a:r>
            <a:endParaRPr lang="en-US" altLang="en-US" dirty="0">
              <a:solidFill>
                <a:srgbClr val="FF0000"/>
              </a:solidFill>
              <a:latin typeface="Helvetica" pitchFamily="34" charset="0"/>
            </a:endParaRPr>
          </a:p>
        </p:txBody>
      </p:sp>
      <p:pic>
        <p:nvPicPr>
          <p:cNvPr id="8" name="Picture 2" descr="C:\Users\Louis Louw\Documents\H-D and HOG\Training Revamp - July 2014\Ultra Limited 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020" y="3243953"/>
            <a:ext cx="1654175" cy="114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636" y="3042754"/>
            <a:ext cx="1479654" cy="92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Louis Louw\Documents\H-D and HOG\Training Revamp - July 2014\2014 Break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58" y="3806279"/>
            <a:ext cx="1399128" cy="93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Louis Louw\Documents\H-D and HOG\Training Revamp - July 2014\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78" y="3086691"/>
            <a:ext cx="1419679" cy="9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Louis Louw\Documents\H-D and HOG\Training Revamp - July 2014\2014 Nightro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94" y="3821357"/>
            <a:ext cx="1417799" cy="94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1811337" y="1315330"/>
            <a:ext cx="85677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14" name="AutoShape 25"/>
          <p:cNvSpPr>
            <a:spLocks/>
          </p:cNvSpPr>
          <p:nvPr/>
        </p:nvSpPr>
        <p:spPr bwMode="auto">
          <a:xfrm rot="5400000" flipH="1">
            <a:off x="6552813" y="3559771"/>
            <a:ext cx="820207" cy="358251"/>
          </a:xfrm>
          <a:prstGeom prst="rightBrace">
            <a:avLst>
              <a:gd name="adj1" fmla="val 332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 S" pitchFamily="2" charset="0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1811337" y="3188581"/>
            <a:ext cx="8567738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1811337" y="4844343"/>
            <a:ext cx="8567738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9667B25-FEA2-4898-A40F-18436606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5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3.7037E-7 L 0.00174 0.07361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-0.00243 -0.03843 " pathEditMode="relative" rAng="0" ptsTypes="AA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19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0.00347 0.06065 " pathEditMode="relative" rAng="0" ptsTypes="AA">
                                      <p:cBhvr>
                                        <p:cTn id="1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30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0.004 -0.04769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11337" y="3208762"/>
            <a:ext cx="8567738" cy="3533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116632"/>
            <a:ext cx="5328592" cy="1198698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3600" dirty="0">
                <a:latin typeface="Helvetica" pitchFamily="34" charset="0"/>
              </a:rPr>
              <a:t>Brzine, vremena i udaljenosti</a:t>
            </a:r>
            <a:endParaRPr lang="en-US" altLang="en-US" sz="3600" dirty="0">
              <a:latin typeface="Helvetica" pitchFamily="34" charset="0"/>
            </a:endParaRPr>
          </a:p>
          <a:p>
            <a:pPr algn="ctr"/>
            <a:endParaRPr lang="en-US" altLang="en-US" sz="3600" dirty="0">
              <a:latin typeface="Helvetica" pitchFamily="34" charset="0"/>
            </a:endParaRPr>
          </a:p>
        </p:txBody>
      </p:sp>
      <p:pic>
        <p:nvPicPr>
          <p:cNvPr id="8" name="Picture 2" descr="C:\Users\Louis Louw\Documents\H-D and HOG\Training Revamp - July 2014\Ultra Limited 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020" y="4803330"/>
            <a:ext cx="1654175" cy="114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636" y="4931424"/>
            <a:ext cx="1479654" cy="92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Louis Louw\Documents\H-D and HOG\Training Revamp - July 2014\2014 Break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58" y="5694949"/>
            <a:ext cx="1399128" cy="93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Louis Louw\Documents\H-D and HOG\Training Revamp - July 2014\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78" y="4975361"/>
            <a:ext cx="1419679" cy="9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Louis Louw\Documents\H-D and HOG\Training Revamp - July 2014\2014 Nightro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94" y="5710027"/>
            <a:ext cx="1417799" cy="94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1811337" y="3204000"/>
            <a:ext cx="85677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14" name="AutoShape 25"/>
          <p:cNvSpPr>
            <a:spLocks/>
          </p:cNvSpPr>
          <p:nvPr/>
        </p:nvSpPr>
        <p:spPr bwMode="auto">
          <a:xfrm rot="5400000" flipH="1">
            <a:off x="6469800" y="5321759"/>
            <a:ext cx="1021730" cy="322751"/>
          </a:xfrm>
          <a:prstGeom prst="rightBrace">
            <a:avLst>
              <a:gd name="adj1" fmla="val 33242"/>
              <a:gd name="adj2" fmla="val 5274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 S" pitchFamily="2" charset="0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1811337" y="5077251"/>
            <a:ext cx="8567738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1811337" y="6733013"/>
            <a:ext cx="8567738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17" name="AutoShape 18">
            <a:extLst>
              <a:ext uri="{FF2B5EF4-FFF2-40B4-BE49-F238E27FC236}">
                <a16:creationId xmlns:a16="http://schemas.microsoft.com/office/drawing/2014/main" id="{C67443D5-5520-49B6-81EC-DE4FF88696D2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4195061" y="4323965"/>
            <a:ext cx="496271" cy="1792880"/>
          </a:xfrm>
          <a:prstGeom prst="rightBrace">
            <a:avLst>
              <a:gd name="adj1" fmla="val 56858"/>
              <a:gd name="adj2" fmla="val 4961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 S" pitchFamily="2" charset="0"/>
            </a:endParaRP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433800C1-529E-4CEB-AED1-988309216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579" y="5357288"/>
            <a:ext cx="1439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latin typeface="Helvetica" pitchFamily="34" charset="0"/>
              </a:rPr>
              <a:t>2 </a:t>
            </a:r>
            <a:r>
              <a:rPr lang="hr-HR" altLang="en-US" dirty="0">
                <a:latin typeface="Helvetica" pitchFamily="34" charset="0"/>
              </a:rPr>
              <a:t>sekunde</a:t>
            </a:r>
            <a:endParaRPr lang="en-US" altLang="en-US" dirty="0">
              <a:latin typeface="Helvetica" pitchFamily="34" charset="0"/>
            </a:endParaRP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6175C34A-3511-46D8-8563-1BE44C50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4769" y="4563185"/>
            <a:ext cx="30078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dirty="0">
                <a:solidFill>
                  <a:srgbClr val="FF3300"/>
                </a:solidFill>
                <a:latin typeface="Helvetica" pitchFamily="34" charset="0"/>
              </a:rPr>
              <a:t>broji</a:t>
            </a:r>
            <a:r>
              <a:rPr lang="en-US" altLang="en-US" dirty="0">
                <a:solidFill>
                  <a:srgbClr val="FF3300"/>
                </a:solidFill>
                <a:latin typeface="Helvetica" pitchFamily="34" charset="0"/>
              </a:rPr>
              <a:t> 1.000</a:t>
            </a:r>
            <a:r>
              <a:rPr lang="hr-HR" altLang="en-US" dirty="0">
                <a:solidFill>
                  <a:srgbClr val="FF3300"/>
                </a:solidFill>
                <a:latin typeface="Helvetica" pitchFamily="34" charset="0"/>
              </a:rPr>
              <a:t> </a:t>
            </a:r>
            <a:r>
              <a:rPr lang="en-US" altLang="en-US" dirty="0">
                <a:solidFill>
                  <a:srgbClr val="FF3300"/>
                </a:solidFill>
                <a:latin typeface="Helvetica" pitchFamily="34" charset="0"/>
              </a:rPr>
              <a:t>1, 1.000</a:t>
            </a:r>
            <a:r>
              <a:rPr lang="hr-HR" altLang="en-US" dirty="0">
                <a:solidFill>
                  <a:srgbClr val="FF3300"/>
                </a:solidFill>
                <a:latin typeface="Helvetica" pitchFamily="34" charset="0"/>
              </a:rPr>
              <a:t> </a:t>
            </a:r>
            <a:r>
              <a:rPr lang="en-US" altLang="en-US" dirty="0">
                <a:solidFill>
                  <a:srgbClr val="FF3300"/>
                </a:solidFill>
                <a:latin typeface="Helvetica" pitchFamily="34" charset="0"/>
              </a:rPr>
              <a:t>2</a:t>
            </a:r>
          </a:p>
        </p:txBody>
      </p:sp>
      <p:graphicFrame>
        <p:nvGraphicFramePr>
          <p:cNvPr id="24" name="Tablica 23">
            <a:extLst>
              <a:ext uri="{FF2B5EF4-FFF2-40B4-BE49-F238E27FC236}">
                <a16:creationId xmlns:a16="http://schemas.microsoft.com/office/drawing/2014/main" id="{1EDC422E-90C1-4723-B0A1-1DAEDC0FA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287612"/>
              </p:ext>
            </p:extLst>
          </p:nvPr>
        </p:nvGraphicFramePr>
        <p:xfrm>
          <a:off x="6819290" y="1649640"/>
          <a:ext cx="3539348" cy="2499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4837">
                  <a:extLst>
                    <a:ext uri="{9D8B030D-6E8A-4147-A177-3AD203B41FA5}">
                      <a16:colId xmlns:a16="http://schemas.microsoft.com/office/drawing/2014/main" val="903664504"/>
                    </a:ext>
                  </a:extLst>
                </a:gridCol>
                <a:gridCol w="884837">
                  <a:extLst>
                    <a:ext uri="{9D8B030D-6E8A-4147-A177-3AD203B41FA5}">
                      <a16:colId xmlns:a16="http://schemas.microsoft.com/office/drawing/2014/main" val="3086036942"/>
                    </a:ext>
                  </a:extLst>
                </a:gridCol>
                <a:gridCol w="884837">
                  <a:extLst>
                    <a:ext uri="{9D8B030D-6E8A-4147-A177-3AD203B41FA5}">
                      <a16:colId xmlns:a16="http://schemas.microsoft.com/office/drawing/2014/main" val="3849536076"/>
                    </a:ext>
                  </a:extLst>
                </a:gridCol>
                <a:gridCol w="884837">
                  <a:extLst>
                    <a:ext uri="{9D8B030D-6E8A-4147-A177-3AD203B41FA5}">
                      <a16:colId xmlns:a16="http://schemas.microsoft.com/office/drawing/2014/main" val="1701721196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Brzine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razmak motora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916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km/h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m/s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m / 1 s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m / 2 s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126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36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10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20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4020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54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15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15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30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4192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72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20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20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40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15018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90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25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25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50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7835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108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30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30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60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598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126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35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>
                          <a:effectLst/>
                        </a:rPr>
                        <a:t>35</a:t>
                      </a:r>
                      <a:endParaRPr lang="hr-H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2000" u="none" strike="noStrike" dirty="0">
                          <a:effectLst/>
                        </a:rPr>
                        <a:t>70</a:t>
                      </a:r>
                      <a:endParaRPr lang="hr-H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582641"/>
                  </a:ext>
                </a:extLst>
              </a:tr>
            </a:tbl>
          </a:graphicData>
        </a:graphic>
      </p:graphicFrame>
      <p:sp>
        <p:nvSpPr>
          <p:cNvPr id="21" name="Text Box 18">
            <a:extLst>
              <a:ext uri="{FF2B5EF4-FFF2-40B4-BE49-F238E27FC236}">
                <a16:creationId xmlns:a16="http://schemas.microsoft.com/office/drawing/2014/main" id="{EC0C9AC2-B8BD-4E77-9245-348FC774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7" y="1764000"/>
            <a:ext cx="4914664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400" dirty="0">
                <a:latin typeface="Helvetica" pitchFamily="34" charset="0"/>
              </a:rPr>
              <a:t>Pri brzini od </a:t>
            </a:r>
            <a:r>
              <a:rPr lang="pl-PL" altLang="en-US" sz="2400" dirty="0">
                <a:latin typeface="Helvetica" pitchFamily="34" charset="0"/>
              </a:rPr>
              <a:t>90 kilometara na sat [km/h], motor prelazi 25 metara u jednoj sekundi [m/s]!</a:t>
            </a:r>
            <a:br>
              <a:rPr lang="pl-PL" altLang="en-US" sz="2400" dirty="0">
                <a:latin typeface="Helvetica" pitchFamily="34" charset="0"/>
              </a:rPr>
            </a:br>
            <a:r>
              <a:rPr lang="pl-PL" altLang="en-US" sz="2400" dirty="0">
                <a:latin typeface="Helvetica" pitchFamily="34" charset="0"/>
              </a:rPr>
              <a:t>Razmak između Vas i motora ispred Vas bi trebao biti 50 metara, a motora dijagonalno 25 metara!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4D6CA054-33C4-43ED-9213-0728C347F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570" y="6051999"/>
            <a:ext cx="1439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dirty="0">
                <a:latin typeface="Helvetica" pitchFamily="34" charset="0"/>
              </a:rPr>
              <a:t>1</a:t>
            </a:r>
            <a:r>
              <a:rPr lang="en-US" altLang="en-US" dirty="0">
                <a:latin typeface="Helvetica" pitchFamily="34" charset="0"/>
              </a:rPr>
              <a:t> </a:t>
            </a:r>
            <a:r>
              <a:rPr lang="hr-HR" altLang="en-US" dirty="0">
                <a:latin typeface="Helvetica" pitchFamily="34" charset="0"/>
              </a:rPr>
              <a:t>sekunda</a:t>
            </a:r>
            <a:endParaRPr lang="en-US" altLang="en-US" dirty="0">
              <a:latin typeface="Helvetica" pitchFamily="34" charset="0"/>
            </a:endParaRPr>
          </a:p>
        </p:txBody>
      </p:sp>
      <p:sp>
        <p:nvSpPr>
          <p:cNvPr id="22" name="Text Box 21">
            <a:extLst>
              <a:ext uri="{FF2B5EF4-FFF2-40B4-BE49-F238E27FC236}">
                <a16:creationId xmlns:a16="http://schemas.microsoft.com/office/drawing/2014/main" id="{E189B8FE-E18B-45A3-8D25-4C52900B4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528" y="4570881"/>
            <a:ext cx="19622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dirty="0">
                <a:solidFill>
                  <a:srgbClr val="FF3300"/>
                </a:solidFill>
                <a:latin typeface="Helvetica" pitchFamily="34" charset="0"/>
              </a:rPr>
              <a:t>broji</a:t>
            </a:r>
            <a:r>
              <a:rPr lang="en-US" altLang="en-US" dirty="0">
                <a:solidFill>
                  <a:srgbClr val="FF3300"/>
                </a:solidFill>
                <a:latin typeface="Helvetica" pitchFamily="34" charset="0"/>
              </a:rPr>
              <a:t> 1.000</a:t>
            </a:r>
            <a:r>
              <a:rPr lang="hr-HR" altLang="en-US" dirty="0">
                <a:solidFill>
                  <a:srgbClr val="FF3300"/>
                </a:solidFill>
                <a:latin typeface="Helvetica" pitchFamily="34" charset="0"/>
              </a:rPr>
              <a:t> </a:t>
            </a:r>
            <a:r>
              <a:rPr lang="en-US" altLang="en-US" dirty="0">
                <a:solidFill>
                  <a:srgbClr val="FF3300"/>
                </a:solidFill>
                <a:latin typeface="Helvetica" pitchFamily="34" charset="0"/>
              </a:rPr>
              <a:t>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CDADC-CD58-4008-B986-3E76E22C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8790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Osnovna</a:t>
            </a:r>
            <a:r>
              <a:rPr lang="en-US" altLang="en-US" sz="4000" dirty="0">
                <a:latin typeface="Helvetica" pitchFamily="34" charset="0"/>
              </a:rPr>
              <a:t> </a:t>
            </a:r>
            <a:r>
              <a:rPr lang="hr-HR" altLang="en-US" sz="4000" dirty="0">
                <a:latin typeface="Helvetica" pitchFamily="34" charset="0"/>
              </a:rPr>
              <a:t>F</a:t>
            </a:r>
            <a:r>
              <a:rPr lang="en-US" altLang="en-US" sz="4000" dirty="0" err="1">
                <a:latin typeface="Helvetica" pitchFamily="34" charset="0"/>
              </a:rPr>
              <a:t>ormacij</a:t>
            </a:r>
            <a:r>
              <a:rPr lang="hr-HR" altLang="en-US" sz="4000" dirty="0">
                <a:latin typeface="Helvetica" pitchFamily="34" charset="0"/>
              </a:rPr>
              <a:t>a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4413" y="2777084"/>
            <a:ext cx="8856663" cy="25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sp>
        <p:nvSpPr>
          <p:cNvPr id="4" name="Line 11"/>
          <p:cNvSpPr>
            <a:spLocks noChangeShapeType="1"/>
          </p:cNvSpPr>
          <p:nvPr/>
        </p:nvSpPr>
        <p:spPr bwMode="auto">
          <a:xfrm flipV="1">
            <a:off x="1684413" y="529803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7" name="Text Box 37"/>
          <p:cNvSpPr txBox="1">
            <a:spLocks noChangeArrowheads="1"/>
          </p:cNvSpPr>
          <p:nvPr/>
        </p:nvSpPr>
        <p:spPr bwMode="auto">
          <a:xfrm>
            <a:off x="1781890" y="3453538"/>
            <a:ext cx="17287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latin typeface="Helvetica" pitchFamily="34" charset="0"/>
              </a:rPr>
              <a:t> </a:t>
            </a:r>
            <a:r>
              <a:rPr lang="hr-HR" altLang="en-US" sz="1400" dirty="0">
                <a:latin typeface="Helvetica" pitchFamily="34" charset="0"/>
              </a:rPr>
              <a:t>Sweeper</a:t>
            </a:r>
            <a:endParaRPr lang="en-US" altLang="en-US" sz="1400" dirty="0">
              <a:latin typeface="Helvetica" pitchFamily="34" charset="0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7477125" y="3430788"/>
            <a:ext cx="25209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r-HR" altLang="en-US" sz="1400" dirty="0">
                <a:solidFill>
                  <a:srgbClr val="FF3300"/>
                </a:solidFill>
                <a:latin typeface="Helvetica" pitchFamily="34" charset="0"/>
              </a:rPr>
              <a:t> Novi vozači</a:t>
            </a:r>
            <a:endParaRPr lang="en-US" altLang="en-US" sz="1400" dirty="0">
              <a:solidFill>
                <a:srgbClr val="FF3300"/>
              </a:solidFill>
              <a:latin typeface="Helvetica" pitchFamily="34" charset="0"/>
            </a:endParaRPr>
          </a:p>
        </p:txBody>
      </p:sp>
      <p:pic>
        <p:nvPicPr>
          <p:cNvPr id="12" name="Picture 7" descr="C:\Users\Louis Louw\Documents\H-D and HOG\Training Revamp - July 2014\Ultra Limited 2014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933" y="4149000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Louis Louw\Documents\H-D and HOG\Training Revamp - July 2014\Ultra Limited 2014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41" y="4554997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Louis Louw\Documents\H-D and HOG\Training Revamp - July 2014\2014 Nightr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84" y="4647108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Louis Louw\Documents\H-D and HOG\Training Revamp - July 2014\2014 Break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95" y="4051770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626" y="4651746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Louis Louw\Documents\H-D and HOG\Training Revamp - July 2014\2014 Sportster 883 Ir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36" y="4091243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68" y="4658729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Louis Louw\Documents\H-D and HOG\Training Revamp - July 2014\2014 Sportster 883 Ir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93" y="4083184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ine 9"/>
          <p:cNvSpPr>
            <a:spLocks noChangeShapeType="1"/>
          </p:cNvSpPr>
          <p:nvPr/>
        </p:nvSpPr>
        <p:spPr bwMode="auto">
          <a:xfrm flipV="1">
            <a:off x="1684413" y="2777083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V="1">
            <a:off x="1684413" y="4001046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8" name="Text Box 40"/>
          <p:cNvSpPr txBox="1">
            <a:spLocks noChangeArrowheads="1"/>
          </p:cNvSpPr>
          <p:nvPr/>
        </p:nvSpPr>
        <p:spPr bwMode="auto">
          <a:xfrm>
            <a:off x="4002445" y="3442715"/>
            <a:ext cx="17274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latin typeface="Helvetica" pitchFamily="34" charset="0"/>
              </a:rPr>
              <a:t> </a:t>
            </a:r>
            <a:r>
              <a:rPr lang="hr-HR" altLang="en-US" sz="1400" dirty="0">
                <a:latin typeface="Helvetica" pitchFamily="34" charset="0"/>
              </a:rPr>
              <a:t>Ostali vozači</a:t>
            </a:r>
            <a:endParaRPr lang="en-US" altLang="en-US" sz="1400" dirty="0">
              <a:latin typeface="Helvetica" pitchFamily="34" charset="0"/>
            </a:endParaRP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9E2F211B-0D46-4EBB-94B6-67252A220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903" y="1773064"/>
            <a:ext cx="8579681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l-PL" altLang="en-US" sz="3200" u="sng" dirty="0">
                <a:solidFill>
                  <a:schemeClr val="tx2"/>
                </a:solidFill>
                <a:latin typeface="Helvetica" pitchFamily="34" charset="0"/>
              </a:rPr>
              <a:t>Pozicije u formaciji</a:t>
            </a:r>
            <a:endParaRPr lang="en-US" altLang="en-US" sz="3200" u="sng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4A5A4-E095-4D3C-AB4E-5E2C9610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56</a:t>
            </a:fld>
            <a:endParaRPr lang="en-GB"/>
          </a:p>
        </p:txBody>
      </p:sp>
      <p:pic>
        <p:nvPicPr>
          <p:cNvPr id="30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825598A8-FE72-4E98-A2A9-8568AE4EE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01" y="4091243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D4E3177A-8546-4293-BF76-90B0F977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984" y="4653938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1">
            <a:extLst>
              <a:ext uri="{FF2B5EF4-FFF2-40B4-BE49-F238E27FC236}">
                <a16:creationId xmlns:a16="http://schemas.microsoft.com/office/drawing/2014/main" id="{EA57368A-8DBF-47A5-91F3-6C5570BE2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882" y="3454824"/>
            <a:ext cx="13097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latin typeface="Helvetica S" pitchFamily="2" charset="0"/>
              </a:rPr>
              <a:t> </a:t>
            </a:r>
            <a:r>
              <a:rPr lang="hr-HR" altLang="en-US" sz="1400" dirty="0">
                <a:solidFill>
                  <a:srgbClr val="333300"/>
                </a:solidFill>
                <a:latin typeface="Helvetica" pitchFamily="34" charset="0"/>
              </a:rPr>
              <a:t>Vođa puta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 uiExpand="1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000" dirty="0">
                <a:latin typeface="Helvetica" pitchFamily="34" charset="0"/>
              </a:rPr>
              <a:t>P</a:t>
            </a:r>
            <a:r>
              <a:rPr lang="hr-HR" altLang="en-US" sz="4000" dirty="0" err="1">
                <a:latin typeface="Helvetica" pitchFamily="34" charset="0"/>
              </a:rPr>
              <a:t>roširena</a:t>
            </a:r>
            <a:r>
              <a:rPr lang="en-US" altLang="en-US" sz="4000" dirty="0">
                <a:latin typeface="Helvetica" pitchFamily="34" charset="0"/>
              </a:rPr>
              <a:t> </a:t>
            </a:r>
            <a:r>
              <a:rPr lang="hr-HR" altLang="en-US" sz="4000" dirty="0">
                <a:latin typeface="Helvetica" pitchFamily="34" charset="0"/>
              </a:rPr>
              <a:t>F</a:t>
            </a:r>
            <a:r>
              <a:rPr lang="en-US" altLang="en-US" sz="4000" dirty="0" err="1">
                <a:latin typeface="Helvetica" pitchFamily="34" charset="0"/>
              </a:rPr>
              <a:t>ormacij</a:t>
            </a:r>
            <a:r>
              <a:rPr lang="hr-HR" altLang="en-US" sz="4000" dirty="0">
                <a:latin typeface="Helvetica" pitchFamily="34" charset="0"/>
              </a:rPr>
              <a:t>a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4413" y="2777084"/>
            <a:ext cx="8856663" cy="25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sp>
        <p:nvSpPr>
          <p:cNvPr id="4" name="Line 11"/>
          <p:cNvSpPr>
            <a:spLocks noChangeShapeType="1"/>
          </p:cNvSpPr>
          <p:nvPr/>
        </p:nvSpPr>
        <p:spPr bwMode="auto">
          <a:xfrm flipV="1">
            <a:off x="1684413" y="529803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7" name="Text Box 37"/>
          <p:cNvSpPr txBox="1">
            <a:spLocks noChangeArrowheads="1"/>
          </p:cNvSpPr>
          <p:nvPr/>
        </p:nvSpPr>
        <p:spPr bwMode="auto">
          <a:xfrm>
            <a:off x="1781890" y="3453538"/>
            <a:ext cx="17287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latin typeface="Helvetica" pitchFamily="34" charset="0"/>
              </a:rPr>
              <a:t> </a:t>
            </a:r>
            <a:r>
              <a:rPr lang="hr-HR" altLang="en-US" sz="1400" dirty="0">
                <a:latin typeface="Helvetica" pitchFamily="34" charset="0"/>
              </a:rPr>
              <a:t>Sweeper</a:t>
            </a:r>
            <a:endParaRPr lang="en-US" altLang="en-US" sz="1400" dirty="0">
              <a:latin typeface="Helvetica" pitchFamily="34" charset="0"/>
            </a:endParaRP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5739103" y="3455636"/>
            <a:ext cx="25209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r-HR" altLang="en-US" sz="1400" dirty="0">
                <a:solidFill>
                  <a:srgbClr val="FF3300"/>
                </a:solidFill>
                <a:latin typeface="Helvetica" pitchFamily="34" charset="0"/>
              </a:rPr>
              <a:t> Novi vozači</a:t>
            </a:r>
            <a:endParaRPr lang="en-US" altLang="en-US" sz="1400" dirty="0">
              <a:solidFill>
                <a:srgbClr val="FF3300"/>
              </a:solidFill>
              <a:latin typeface="Helvetica" pitchFamily="34" charset="0"/>
            </a:endParaRP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7595000" y="3475018"/>
            <a:ext cx="15850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latin typeface="Helvetica" pitchFamily="34" charset="0"/>
              </a:rPr>
              <a:t> </a:t>
            </a:r>
            <a:r>
              <a:rPr lang="hr-HR" altLang="en-US" sz="1400" dirty="0">
                <a:solidFill>
                  <a:srgbClr val="C00000"/>
                </a:solidFill>
                <a:latin typeface="Helvetica" pitchFamily="34" charset="0"/>
              </a:rPr>
              <a:t>Road Marshalls</a:t>
            </a:r>
            <a:endParaRPr lang="en-US" altLang="en-US" sz="1400" dirty="0">
              <a:solidFill>
                <a:srgbClr val="C00000"/>
              </a:solidFill>
              <a:latin typeface="Helvetica" pitchFamily="34" charset="0"/>
            </a:endParaRP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9429882" y="3454824"/>
            <a:ext cx="13097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latin typeface="Helvetica S" pitchFamily="2" charset="0"/>
              </a:rPr>
              <a:t> </a:t>
            </a:r>
            <a:r>
              <a:rPr lang="hr-HR" altLang="en-US" sz="1400" dirty="0">
                <a:solidFill>
                  <a:srgbClr val="333300"/>
                </a:solidFill>
                <a:latin typeface="Helvetica" pitchFamily="34" charset="0"/>
              </a:rPr>
              <a:t>Vođa puta</a:t>
            </a:r>
          </a:p>
        </p:txBody>
      </p:sp>
      <p:pic>
        <p:nvPicPr>
          <p:cNvPr id="12" name="Picture 7" descr="C:\Users\Louis Louw\Documents\H-D and HOG\Training Revamp - July 2014\Ultra Limited 2014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748" y="4149000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Louis Louw\Documents\H-D and HOG\Training Revamp - July 2014\2014 Nightr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603" y="4754174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Louis Louw\Documents\H-D and HOG\Training Revamp - July 2014\2014 Break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39" y="4015992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850" y="4772804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Louis Louw\Documents\H-D and HOG\Training Revamp - July 2014\2014 Sportster 883 Ir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736" y="4048216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Louis Louw\Documents\H-D and HOG\Training Revamp - July 2014\Ultra Limited 2014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41" y="4644997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Louis Louw\Documents\H-D and HOG\Training Revamp - July 2014\2014 Nightr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306" y="4758433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Louis Louw\Documents\H-D and HOG\Training Revamp - July 2014\2014 Break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992" y="4012050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17" y="4767709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Louis Louw\Documents\H-D and HOG\Training Revamp - July 2014\2014 Sportster 883 Ir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332" y="4043464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48" y="4767709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Louis Louw\Documents\H-D and HOG\Training Revamp - July 2014\2014 Sportster 883 Ir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0" y="4045282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ine 9"/>
          <p:cNvSpPr>
            <a:spLocks noChangeShapeType="1"/>
          </p:cNvSpPr>
          <p:nvPr/>
        </p:nvSpPr>
        <p:spPr bwMode="auto">
          <a:xfrm flipV="1">
            <a:off x="1684413" y="2777083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V="1">
            <a:off x="1684413" y="4001046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8" name="Text Box 40"/>
          <p:cNvSpPr txBox="1">
            <a:spLocks noChangeArrowheads="1"/>
          </p:cNvSpPr>
          <p:nvPr/>
        </p:nvSpPr>
        <p:spPr bwMode="auto">
          <a:xfrm>
            <a:off x="3331691" y="3449316"/>
            <a:ext cx="17274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latin typeface="Helvetica" pitchFamily="34" charset="0"/>
              </a:rPr>
              <a:t> </a:t>
            </a:r>
            <a:r>
              <a:rPr lang="hr-HR" altLang="en-US" sz="1400" dirty="0">
                <a:latin typeface="Helvetica" pitchFamily="34" charset="0"/>
              </a:rPr>
              <a:t>Ostali vozači</a:t>
            </a:r>
            <a:endParaRPr lang="en-US" altLang="en-US" sz="1400" dirty="0">
              <a:latin typeface="Helvetica" pitchFamily="34" charset="0"/>
            </a:endParaRP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9E2F211B-0D46-4EBB-94B6-67252A220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903" y="1773064"/>
            <a:ext cx="8579681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l-PL" altLang="en-US" sz="3200" u="sng" dirty="0">
                <a:solidFill>
                  <a:schemeClr val="tx2"/>
                </a:solidFill>
                <a:latin typeface="Helvetica" pitchFamily="34" charset="0"/>
              </a:rPr>
              <a:t>Pozicije u formaciji</a:t>
            </a:r>
            <a:endParaRPr lang="en-US" altLang="en-US" sz="3200" u="sng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4A5A4-E095-4D3C-AB4E-5E2C9610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27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D4BF45B0-D9DD-4F0C-9BE3-64BA63A3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08" y="4753783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24F27D65-3B56-4ECA-826B-A9266AE3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94" y="4058535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90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/>
      <p:bldP spid="2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71664" y="404664"/>
            <a:ext cx="5977086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3600" dirty="0">
                <a:latin typeface="Helvetica" pitchFamily="34" charset="0"/>
              </a:rPr>
              <a:t>Vođa puta</a:t>
            </a:r>
          </a:p>
        </p:txBody>
      </p:sp>
      <p:sp>
        <p:nvSpPr>
          <p:cNvPr id="3" name="Rectangle 2"/>
          <p:cNvSpPr/>
          <p:nvPr/>
        </p:nvSpPr>
        <p:spPr>
          <a:xfrm>
            <a:off x="1631505" y="1633563"/>
            <a:ext cx="8856663" cy="251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atin typeface="Helvetica S" pitchFamily="2" charset="0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1631505" y="2852763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>
              <a:latin typeface="Helvetica S" pitchFamily="2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V="1">
            <a:off x="1631505" y="4149751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>
              <a:latin typeface="Helvetica S" pitchFamily="2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3539331" y="4295011"/>
            <a:ext cx="51133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sz="2000" u="sng">
                <a:solidFill>
                  <a:schemeClr val="tx2"/>
                </a:solidFill>
                <a:latin typeface="Helvetica" pitchFamily="34" charset="0"/>
              </a:rPr>
              <a:t>Odgovornost u grupi: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4151660" y="1768028"/>
            <a:ext cx="38163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sz="2400" u="sng">
                <a:solidFill>
                  <a:schemeClr val="tx2"/>
                </a:solidFill>
                <a:latin typeface="Helvetica" pitchFamily="34" charset="0"/>
              </a:rPr>
              <a:t>Pozicija u Formaciji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2459708" y="2207448"/>
            <a:ext cx="72002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algn="ctr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000">
                <a:latin typeface="Helvetica" pitchFamily="34" charset="0"/>
              </a:rPr>
              <a:t>Vođa puta vozi ispred svih, u srednjoj trećini kolničke trake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1631505" y="4685350"/>
            <a:ext cx="885666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Vođa puta vodi grupu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Ukazuje svojim pomoćnicima (</a:t>
            </a:r>
            <a:r>
              <a:rPr lang="hr-HR" altLang="en-US" sz="1600" dirty="0" err="1">
                <a:latin typeface="Helvetica" pitchFamily="34" charset="0"/>
              </a:rPr>
              <a:t>Marshall</a:t>
            </a:r>
            <a:r>
              <a:rPr lang="hr-HR" altLang="en-US" sz="1600" dirty="0">
                <a:latin typeface="Helvetica" pitchFamily="34" charset="0"/>
              </a:rPr>
              <a:t>-ima i </a:t>
            </a:r>
            <a:r>
              <a:rPr lang="hr-HR" altLang="en-US" sz="1600" dirty="0" err="1">
                <a:latin typeface="Helvetica" pitchFamily="34" charset="0"/>
              </a:rPr>
              <a:t>Sweeper</a:t>
            </a:r>
            <a:r>
              <a:rPr lang="hr-HR" altLang="en-US" sz="1600" dirty="0">
                <a:latin typeface="Helvetica" pitchFamily="34" charset="0"/>
              </a:rPr>
              <a:t>-u) koje dužnosti moraju izvršavati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Odgovoran je za sigurnost putovanja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Prije polaska održava sastanak (</a:t>
            </a:r>
            <a:r>
              <a:rPr lang="hr-HR" altLang="en-US" sz="1600" dirty="0" err="1">
                <a:latin typeface="Helvetica" pitchFamily="34" charset="0"/>
              </a:rPr>
              <a:t>briefing</a:t>
            </a:r>
            <a:r>
              <a:rPr lang="hr-HR" altLang="en-US" sz="1600" dirty="0">
                <a:latin typeface="Helvetica" pitchFamily="34" charset="0"/>
              </a:rPr>
              <a:t>) sa svim članovima grupe 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Odgovoran za cjelokupnu sigurnost grupe</a:t>
            </a:r>
          </a:p>
        </p:txBody>
      </p:sp>
      <p:pic>
        <p:nvPicPr>
          <p:cNvPr id="10" name="Picture 7" descr="C:\Users\Louis Louw\Documents\H-D and HOG\Training Revamp - July 2014\Ultra Limited 2014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5" y="3213324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6"/>
          <p:cNvSpPr>
            <a:spLocks noChangeShapeType="1"/>
          </p:cNvSpPr>
          <p:nvPr/>
        </p:nvSpPr>
        <p:spPr bwMode="auto">
          <a:xfrm flipV="1">
            <a:off x="1631505" y="1628800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r-HR">
              <a:latin typeface="Helvetica S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B96CD0C-3C84-466E-9A63-3890AF77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hr-HR" smtClean="0"/>
              <a:pPr/>
              <a:t>58</a:t>
            </a:fld>
            <a:endParaRPr lang="hr-HR"/>
          </a:p>
        </p:txBody>
      </p:sp>
      <p:sp>
        <p:nvSpPr>
          <p:cNvPr id="13" name="Pravokutnik: zaobljeni kutovi 38">
            <a:extLst>
              <a:ext uri="{FF2B5EF4-FFF2-40B4-BE49-F238E27FC236}">
                <a16:creationId xmlns:a16="http://schemas.microsoft.com/office/drawing/2014/main" id="{63ED9DC5-122F-4DD8-A877-3B6979C728A2}"/>
              </a:ext>
            </a:extLst>
          </p:cNvPr>
          <p:cNvSpPr/>
          <p:nvPr/>
        </p:nvSpPr>
        <p:spPr>
          <a:xfrm>
            <a:off x="9532769" y="3204000"/>
            <a:ext cx="838231" cy="4671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260648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Road Marshalls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1259736"/>
            <a:ext cx="8839298" cy="251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latin typeface="Helvetica" pitchFamily="34" charset="0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1524001" y="2492376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V="1">
            <a:off x="1524001" y="378936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3386979" y="3802804"/>
            <a:ext cx="51133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Odgovornost u grupi</a:t>
            </a:r>
            <a:endParaRPr lang="en-US" altLang="en-US" u="sng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4187825" y="1174311"/>
            <a:ext cx="38163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Pozicija u Formaciji</a:t>
            </a:r>
            <a:endParaRPr lang="en-US" altLang="en-US" u="sng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1596279" y="1538269"/>
            <a:ext cx="86947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 err="1">
                <a:latin typeface="Helvetica" pitchFamily="34" charset="0"/>
              </a:rPr>
              <a:t>Road</a:t>
            </a:r>
            <a:r>
              <a:rPr lang="hr-HR" altLang="en-US" sz="1400" dirty="0">
                <a:latin typeface="Helvetica" pitchFamily="34" charset="0"/>
              </a:rPr>
              <a:t> </a:t>
            </a:r>
            <a:r>
              <a:rPr lang="hr-HR" altLang="en-US" sz="1400" dirty="0" err="1">
                <a:latin typeface="Helvetica" pitchFamily="34" charset="0"/>
              </a:rPr>
              <a:t>Marshalli</a:t>
            </a:r>
            <a:r>
              <a:rPr lang="hr-HR" altLang="en-US" sz="1400" dirty="0">
                <a:latin typeface="Helvetica" pitchFamily="34" charset="0"/>
              </a:rPr>
              <a:t> voze neposredno iza Vođe puta, a pozicionirani su u lijevoj i desnoj trećini kolničke trake </a:t>
            </a:r>
          </a:p>
          <a:p>
            <a:pPr marL="285750" indent="-28575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Broj </a:t>
            </a:r>
            <a:r>
              <a:rPr lang="hr-HR" altLang="en-US" sz="1400" dirty="0" err="1">
                <a:latin typeface="Helvetica" pitchFamily="34" charset="0"/>
              </a:rPr>
              <a:t>Road</a:t>
            </a:r>
            <a:r>
              <a:rPr lang="hr-HR" altLang="en-US" sz="1400" dirty="0">
                <a:latin typeface="Helvetica" pitchFamily="34" charset="0"/>
              </a:rPr>
              <a:t> Marshalla određuje Vođa puta ovisno o veličini grupe</a:t>
            </a:r>
          </a:p>
          <a:p>
            <a:pPr marL="285750" indent="-28575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Na zapovijed Vođe puta, </a:t>
            </a:r>
            <a:r>
              <a:rPr lang="hr-HR" altLang="en-US" sz="1400" dirty="0" err="1">
                <a:latin typeface="Helvetica" pitchFamily="34" charset="0"/>
              </a:rPr>
              <a:t>Road</a:t>
            </a:r>
            <a:r>
              <a:rPr lang="hr-HR" altLang="en-US" sz="1400" dirty="0">
                <a:latin typeface="Helvetica" pitchFamily="34" charset="0"/>
              </a:rPr>
              <a:t> </a:t>
            </a:r>
            <a:r>
              <a:rPr lang="hr-HR" altLang="en-US" sz="1400" dirty="0" err="1">
                <a:latin typeface="Helvetica" pitchFamily="34" charset="0"/>
              </a:rPr>
              <a:t>Marshall</a:t>
            </a:r>
            <a:r>
              <a:rPr lang="hr-HR" altLang="en-US" sz="1400" dirty="0">
                <a:latin typeface="Helvetica" pitchFamily="34" charset="0"/>
              </a:rPr>
              <a:t> napušta svoje mjesto kako bi osigurao siguran prolaz grupe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1524000" y="4277535"/>
            <a:ext cx="882657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r-HR" altLang="en-US" sz="1600" dirty="0">
                <a:latin typeface="Helvetica" pitchFamily="34" charset="0"/>
              </a:rPr>
              <a:t>Road Marshalli</a:t>
            </a:r>
            <a:r>
              <a:rPr lang="en-US" altLang="en-US" sz="1600" dirty="0">
                <a:latin typeface="Helvetica" pitchFamily="34" charset="0"/>
              </a:rPr>
              <a:t>, </a:t>
            </a:r>
            <a:r>
              <a:rPr lang="hr-HR" altLang="en-US" sz="1600" dirty="0">
                <a:latin typeface="Helvetica" pitchFamily="34" charset="0"/>
              </a:rPr>
              <a:t>uz zadatke koje izvršavaju za</a:t>
            </a:r>
            <a:r>
              <a:rPr lang="en-US" altLang="en-US" sz="1600" dirty="0">
                <a:latin typeface="Helvetica" pitchFamily="34" charset="0"/>
              </a:rPr>
              <a:t> </a:t>
            </a:r>
            <a:r>
              <a:rPr lang="hr-HR" altLang="en-US" sz="1600" dirty="0">
                <a:latin typeface="Helvetica" pitchFamily="34" charset="0"/>
              </a:rPr>
              <a:t>Vođu puta</a:t>
            </a:r>
            <a:r>
              <a:rPr lang="en-US" altLang="en-US" sz="1600" dirty="0">
                <a:latin typeface="Helvetica" pitchFamily="34" charset="0"/>
              </a:rPr>
              <a:t>, </a:t>
            </a:r>
            <a:r>
              <a:rPr lang="hr-HR" altLang="en-US" sz="1600" dirty="0">
                <a:latin typeface="Helvetica" pitchFamily="34" charset="0"/>
              </a:rPr>
              <a:t>odgovorni su</a:t>
            </a:r>
            <a:r>
              <a:rPr lang="en-US" altLang="en-US" sz="1600" dirty="0">
                <a:latin typeface="Helvetica" pitchFamily="34" charset="0"/>
              </a:rPr>
              <a:t> </a:t>
            </a:r>
            <a:r>
              <a:rPr lang="hr-HR" altLang="en-US" sz="1600" dirty="0">
                <a:latin typeface="Helvetica" pitchFamily="34" charset="0"/>
              </a:rPr>
              <a:t>i za</a:t>
            </a:r>
            <a:r>
              <a:rPr lang="en-US" altLang="en-US" sz="1600" dirty="0">
                <a:latin typeface="Helvetica" pitchFamily="34" charset="0"/>
              </a:rPr>
              <a:t>: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Sigurnost vozača na putu do odredišta</a:t>
            </a:r>
            <a:endParaRPr lang="en-US" altLang="en-US" sz="1600" dirty="0">
              <a:latin typeface="Helvetica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Provjeravaju sve vozače u grupi, kako bi osigurali sigurnost svih učesnika</a:t>
            </a:r>
            <a:endParaRPr lang="en-US" altLang="en-US" sz="1600" dirty="0">
              <a:latin typeface="Helvetica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Uočavaju moguće opasnosti koje mogu biti na cesti ili uz nju</a:t>
            </a:r>
            <a:endParaRPr lang="en-US" altLang="en-US" sz="1600" dirty="0">
              <a:latin typeface="Helvetica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Provode provjeru, ukazuju na nedostatke i pomažu u otklanjanju nedostataka na opremi i/ili teretu sudionikla grupe s ciljem sigurnog dolaska na odredište</a:t>
            </a:r>
            <a:endParaRPr lang="en-US" altLang="en-US" sz="1600" dirty="0">
              <a:latin typeface="Helvetica" pitchFamily="34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1524001" y="2492376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pic>
        <p:nvPicPr>
          <p:cNvPr id="11" name="Picture 7" descr="C:\Users\Louis Louw\Documents\H-D and HOG\Training Revamp - July 2014\Ultra Limited 2014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574" y="2709000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Louis Louw\Documents\H-D and HOG\Training Revamp - July 2014\2014 Nightr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7" y="3223562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Louis Louw\Documents\H-D and HOG\Training Revamp - July 2014\2014 Break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20" y="2601481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45" y="3232838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Louis Louw\Documents\H-D and HOG\Training Revamp - July 2014\2014 Sportster 883 Ir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171" y="2617187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6"/>
          <p:cNvSpPr>
            <a:spLocks noChangeShapeType="1"/>
          </p:cNvSpPr>
          <p:nvPr/>
        </p:nvSpPr>
        <p:spPr bwMode="auto">
          <a:xfrm flipV="1">
            <a:off x="1524001" y="1237392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19" name="Pravokutnik: zaobljeni kutovi 18">
            <a:extLst>
              <a:ext uri="{FF2B5EF4-FFF2-40B4-BE49-F238E27FC236}">
                <a16:creationId xmlns:a16="http://schemas.microsoft.com/office/drawing/2014/main" id="{DC299B55-5AEA-4A6B-993E-D81887912F5F}"/>
              </a:ext>
            </a:extLst>
          </p:cNvPr>
          <p:cNvSpPr/>
          <p:nvPr/>
        </p:nvSpPr>
        <p:spPr>
          <a:xfrm>
            <a:off x="7320137" y="2560218"/>
            <a:ext cx="2222437" cy="11616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C31EB8C-6248-430E-BBBA-8E11C3C7A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58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500"/>
                            </p:stCondLst>
                            <p:childTnLst>
                              <p:par>
                                <p:cTn id="72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400" dirty="0">
                <a:latin typeface="Helvetica" pitchFamily="34" charset="0"/>
              </a:rPr>
              <a:t>Sadržaj</a:t>
            </a:r>
            <a:endParaRPr lang="en-US" altLang="en-US" sz="44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ECA73-51AE-41D6-B551-57545EB0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DB614-0444-4777-888C-7530F724B71C}"/>
              </a:ext>
            </a:extLst>
          </p:cNvPr>
          <p:cNvSpPr txBox="1"/>
          <p:nvPr/>
        </p:nvSpPr>
        <p:spPr>
          <a:xfrm>
            <a:off x="3431704" y="1472242"/>
            <a:ext cx="53285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Uvod - 4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Zaštitna oprema - 7</a:t>
            </a:r>
          </a:p>
          <a:p>
            <a:pPr algn="ctr"/>
            <a:r>
              <a:rPr lang="hr-HR" sz="3200" dirty="0"/>
              <a:t>Pregled Motocikla - 22</a:t>
            </a:r>
          </a:p>
          <a:p>
            <a:pPr algn="ctr"/>
            <a:r>
              <a:rPr lang="hr-HR" sz="3200" dirty="0"/>
              <a:t>Pravila Vožnje - 27</a:t>
            </a:r>
          </a:p>
          <a:p>
            <a:pPr algn="ctr"/>
            <a:r>
              <a:rPr lang="hr-HR" sz="3200" dirty="0"/>
              <a:t>Opasnosti - 41</a:t>
            </a:r>
          </a:p>
          <a:p>
            <a:pPr algn="ctr"/>
            <a:r>
              <a:rPr lang="hr-HR" sz="3200" dirty="0"/>
              <a:t>Formacije - 51</a:t>
            </a:r>
          </a:p>
          <a:p>
            <a:pPr algn="ctr"/>
            <a:r>
              <a:rPr lang="hr-HR" sz="3200" dirty="0"/>
              <a:t>Vožnja unutar grupe - 65</a:t>
            </a:r>
          </a:p>
          <a:p>
            <a:pPr algn="ctr"/>
            <a:r>
              <a:rPr lang="hr-HR" sz="3200" dirty="0"/>
              <a:t>Ručni Signali - 76</a:t>
            </a:r>
          </a:p>
          <a:p>
            <a:pPr algn="ctr"/>
            <a:r>
              <a:rPr lang="hr-HR" sz="3200" dirty="0"/>
              <a:t>Izvanredne Situacije - 87</a:t>
            </a:r>
          </a:p>
        </p:txBody>
      </p:sp>
    </p:spTree>
    <p:extLst>
      <p:ext uri="{BB962C8B-B14F-4D97-AF65-F5344CB8AC3E}">
        <p14:creationId xmlns:p14="http://schemas.microsoft.com/office/powerpoint/2010/main" val="18724298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43511" y="400192"/>
            <a:ext cx="5832809" cy="652545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3200" dirty="0">
                <a:latin typeface="Helvetica" pitchFamily="34" charset="0"/>
              </a:rPr>
              <a:t>Sudionici Grupe (</a:t>
            </a:r>
            <a:r>
              <a:rPr lang="en-US" altLang="en-US" sz="3200" dirty="0">
                <a:latin typeface="Helvetica" pitchFamily="34" charset="0"/>
              </a:rPr>
              <a:t>Pack Riders</a:t>
            </a:r>
            <a:r>
              <a:rPr lang="hr-HR" altLang="en-US" sz="3200" dirty="0">
                <a:latin typeface="Helvetica" pitchFamily="34" charset="0"/>
              </a:rPr>
              <a:t>)</a:t>
            </a:r>
            <a:endParaRPr lang="en-US" altLang="en-US" sz="32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1" y="1273175"/>
            <a:ext cx="8856663" cy="251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latin typeface="Helvetica S" pitchFamily="2" charset="0"/>
              </a:rPr>
              <a:t>Co</a:t>
            </a:r>
          </a:p>
          <a:p>
            <a:pPr algn="ctr"/>
            <a:endParaRPr lang="en-ZA" dirty="0">
              <a:latin typeface="Helvetica S" pitchFamily="2" charset="0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1524001" y="2492376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V="1">
            <a:off x="1524001" y="378936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3395662" y="3836667"/>
            <a:ext cx="51133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Odgovornost u grupi</a:t>
            </a:r>
            <a:endParaRPr lang="en-US" altLang="en-US" u="sng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4044156" y="1421280"/>
            <a:ext cx="38163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Pozicija u Formaciji</a:t>
            </a:r>
            <a:endParaRPr lang="en-US" altLang="en-US" u="sng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2141394" y="1901132"/>
            <a:ext cx="7327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Sudionici grupe voze u dogovorenoj formaciji iza Organizatora puta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1563814" y="4356418"/>
            <a:ext cx="8816850" cy="210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1600" dirty="0">
                <a:latin typeface="Helvetica" pitchFamily="34" charset="0"/>
              </a:rPr>
              <a:t>Novi, neiskusniji motoristi u formaciji zauzimaju položaj sprijeda, odmah iza Organizatora puta </a:t>
            </a:r>
          </a:p>
          <a:p>
            <a:pPr eaLnBrk="1" hangingPunct="1">
              <a:spcBef>
                <a:spcPct val="50000"/>
              </a:spcBef>
            </a:pPr>
            <a:r>
              <a:rPr lang="hr-HR" altLang="en-US" sz="1600" dirty="0">
                <a:latin typeface="Helvetica" pitchFamily="34" charset="0"/>
              </a:rPr>
              <a:t>Ako se netko ne osjeća ugodno u vožnji u grupi s očekivanjima navedenim u ovim smjernicama, trebao/la bi: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Izaći iz grupe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Slijediti grupu do odredišta na sigurnoj udaljenosti iza </a:t>
            </a:r>
            <a:r>
              <a:rPr lang="hr-HR" altLang="en-US" sz="1600" dirty="0" err="1">
                <a:latin typeface="Helvetica" pitchFamily="34" charset="0"/>
              </a:rPr>
              <a:t>Sweepera</a:t>
            </a:r>
            <a:endParaRPr lang="hr-HR" altLang="en-US" sz="1600" dirty="0">
              <a:latin typeface="Helvetic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hr-HR" altLang="en-US" b="1" dirty="0">
                <a:solidFill>
                  <a:srgbClr val="FF0000"/>
                </a:solidFill>
                <a:latin typeface="Helvetica" pitchFamily="34" charset="0"/>
              </a:rPr>
              <a:t>Svaki motorist je odgovoran za svoju sigurnost u svakom trenutku!</a:t>
            </a:r>
          </a:p>
        </p:txBody>
      </p:sp>
      <p:pic>
        <p:nvPicPr>
          <p:cNvPr id="16" name="Picture 4" descr="C:\Users\Louis Louw\Documents\H-D and HOG\Training Revamp - July 2014\2014 Nightr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482" y="3277968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Louis Louw\Documents\H-D and HOG\Training Revamp - July 2014\2014 Breakou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00" y="2601279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970" y="3287491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Louis Louw\Documents\H-D and HOG\Training Revamp - July 2014\2014 Sportster 883 Ir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77" y="2627408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Line 6"/>
          <p:cNvSpPr>
            <a:spLocks noChangeShapeType="1"/>
          </p:cNvSpPr>
          <p:nvPr/>
        </p:nvSpPr>
        <p:spPr bwMode="auto">
          <a:xfrm flipV="1">
            <a:off x="1524001" y="1268413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pic>
        <p:nvPicPr>
          <p:cNvPr id="22" name="Picture 5" descr="C:\Users\Louis Louw\Documents\H-D and HOG\Training Revamp - July 2014\2014 Sportster 883 Ir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901" y="2627408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Louis Louw\Documents\H-D and HOG\Training Revamp - July 2014\Ultra Limited 2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57" y="3190864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CC1732AD-7B86-46A0-AE6D-CC152F672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574" y="2709000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6265B2C3-BAAD-4A5E-8772-7CF2F5B08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7" y="3223562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FA4C3D9B-EC0A-49D7-8F66-14DA096BA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20" y="2601481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776B05CF-D77D-4C0A-AE45-9A75942B5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45" y="3232838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70F7D1B6-EA1D-44DF-82AC-AB67ADCFE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171" y="2617187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840C7179-5FE8-4BDB-A366-28992188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14" y="3159997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2943DED-E019-417B-AD4E-6EAE3083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32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E53F9DA1-D67D-4DD3-B77F-05C3DC781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64" y="3277968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68A7BD06-2316-4D04-B7C5-53C2586B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82" y="2601279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ravokutnik: zaobljeni kutovi 32">
            <a:extLst>
              <a:ext uri="{FF2B5EF4-FFF2-40B4-BE49-F238E27FC236}">
                <a16:creationId xmlns:a16="http://schemas.microsoft.com/office/drawing/2014/main" id="{B6DB13F0-4272-400A-8512-7ACA6F1BC3A3}"/>
              </a:ext>
            </a:extLst>
          </p:cNvPr>
          <p:cNvSpPr/>
          <p:nvPr/>
        </p:nvSpPr>
        <p:spPr>
          <a:xfrm>
            <a:off x="2371818" y="2539679"/>
            <a:ext cx="4929177" cy="12204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500"/>
                            </p:stCondLst>
                            <p:childTnLst>
                              <p:par>
                                <p:cTn id="58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0"/>
                            </p:stCondLst>
                            <p:childTnLst>
                              <p:par>
                                <p:cTn id="62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500"/>
                            </p:stCondLst>
                            <p:childTnLst>
                              <p:par>
                                <p:cTn id="66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70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500"/>
                            </p:stCondLst>
                            <p:childTnLst>
                              <p:par>
                                <p:cTn id="74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500"/>
                            </p:stCondLst>
                            <p:childTnLst>
                              <p:par>
                                <p:cTn id="78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0"/>
                            </p:stCondLst>
                            <p:childTnLst>
                              <p:par>
                                <p:cTn id="93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1268414"/>
            <a:ext cx="8839298" cy="25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359150" y="3860800"/>
            <a:ext cx="51133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 u="sng" dirty="0" err="1">
                <a:solidFill>
                  <a:schemeClr val="tx2"/>
                </a:solidFill>
                <a:latin typeface="Helvetica" pitchFamily="34" charset="0"/>
              </a:rPr>
              <a:t>Svaki</a:t>
            </a:r>
            <a:r>
              <a:rPr lang="en-US" altLang="en-US" sz="1600" u="sng" dirty="0">
                <a:solidFill>
                  <a:schemeClr val="tx2"/>
                </a:solidFill>
                <a:latin typeface="Helvetica" pitchFamily="34" charset="0"/>
              </a:rPr>
              <a:t> je </a:t>
            </a:r>
            <a:r>
              <a:rPr lang="hr-HR" altLang="en-US" sz="1600" u="sng" dirty="0">
                <a:solidFill>
                  <a:schemeClr val="tx2"/>
                </a:solidFill>
                <a:latin typeface="Helvetica" pitchFamily="34" charset="0"/>
              </a:rPr>
              <a:t>sudionik grupe</a:t>
            </a:r>
            <a:r>
              <a:rPr lang="en-US" altLang="en-US" sz="1600" u="sng" dirty="0">
                <a:solidFill>
                  <a:schemeClr val="tx2"/>
                </a:solidFill>
                <a:latin typeface="Helvetica" pitchFamily="34" charset="0"/>
              </a:rPr>
              <a:t> </a:t>
            </a:r>
            <a:r>
              <a:rPr lang="en-US" altLang="en-US" sz="1600" u="sng" dirty="0" err="1">
                <a:solidFill>
                  <a:schemeClr val="tx2"/>
                </a:solidFill>
                <a:latin typeface="Helvetica" pitchFamily="34" charset="0"/>
              </a:rPr>
              <a:t>odgovoran</a:t>
            </a:r>
            <a:r>
              <a:rPr lang="en-US" altLang="en-US" sz="1600" u="sng" dirty="0">
                <a:solidFill>
                  <a:schemeClr val="tx2"/>
                </a:solidFill>
                <a:latin typeface="Helvetica" pitchFamily="34" charset="0"/>
              </a:rPr>
              <a:t> </a:t>
            </a:r>
            <a:r>
              <a:rPr lang="en-US" altLang="en-US" sz="1600" u="sng" dirty="0" err="1">
                <a:solidFill>
                  <a:schemeClr val="tx2"/>
                </a:solidFill>
                <a:latin typeface="Helvetica" pitchFamily="34" charset="0"/>
              </a:rPr>
              <a:t>osigurati</a:t>
            </a:r>
            <a:r>
              <a:rPr lang="en-US" altLang="en-US" sz="1600" u="sng" dirty="0">
                <a:solidFill>
                  <a:schemeClr val="tx2"/>
                </a:solidFill>
                <a:latin typeface="Helvetica" pitchFamily="34" charset="0"/>
              </a:rPr>
              <a:t> </a:t>
            </a:r>
            <a:r>
              <a:rPr lang="en-US" altLang="en-US" sz="1600" u="sng" dirty="0" err="1">
                <a:solidFill>
                  <a:schemeClr val="tx2"/>
                </a:solidFill>
                <a:latin typeface="Helvetica" pitchFamily="34" charset="0"/>
              </a:rPr>
              <a:t>sljedeće</a:t>
            </a:r>
            <a:r>
              <a:rPr lang="en-US" altLang="en-US" sz="1600" u="sng" dirty="0">
                <a:solidFill>
                  <a:schemeClr val="tx2"/>
                </a:solidFill>
                <a:latin typeface="Helvetica" pitchFamily="34" charset="0"/>
              </a:rPr>
              <a:t> :</a:t>
            </a: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4035474" y="1332563"/>
            <a:ext cx="38163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Druge odgovornosti</a:t>
            </a:r>
            <a:endParaRPr lang="en-US" altLang="en-US" u="sng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924300" y="1718706"/>
            <a:ext cx="79830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Najvažnija odgovornost svakog vozača u grupi je osigurati da okruženje bude sigurno i za sebe i za ostale sudionike grupe. Pri tome će svaka vožnja biti za sve sudionike jednako sigurna koliko god to može biti.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1703512" y="4293097"/>
            <a:ext cx="4752528" cy="235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Morate biti osposobljeni za sigurnu vožnju u grupi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Upoznajte se s lokalnim cestovnim propisima i posjedujte valjanu vozačku dozvolu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Morate poznavati ručne H.O.G.® signale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Proslijedite ručni signal ostalim sudionicima grupe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Nosite odgovarajuću zaštitnu opremu i odjeću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Motocikl prije puta mora biti pregledan, servisiran prema uputama proizvođača, i u dobrom radnom stanju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6528048" y="4292601"/>
            <a:ext cx="367240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Na startno mjesto vožnje motorist dolazi s punim spremnikom goriva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Treba održavati ispravnu, sigurnu udaljenost unutar grupe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Ako se motorist nađe u nevolji, skrenuti će do krajnje desne strane kolnika, zaustaviti se na siguran način i dati će signal "Palac dolje„. Na signal „Palac dolje” zaustaviti će se </a:t>
            </a:r>
            <a:r>
              <a:rPr lang="hr-HR" altLang="en-US" sz="1400" dirty="0" err="1">
                <a:latin typeface="Helvetica" pitchFamily="34" charset="0"/>
              </a:rPr>
              <a:t>Sweeper</a:t>
            </a:r>
            <a:r>
              <a:rPr lang="hr-HR" altLang="en-US" sz="1400" dirty="0">
                <a:latin typeface="Helvetica" pitchFamily="34" charset="0"/>
              </a:rPr>
              <a:t> kako bi pružio pomoć.</a:t>
            </a: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V="1">
            <a:off x="1524001" y="1268413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708FEDF5-97DA-4C69-9114-10E743D8C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511" y="400192"/>
            <a:ext cx="5832809" cy="652545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3200" dirty="0">
                <a:latin typeface="Helvetica" pitchFamily="34" charset="0"/>
              </a:rPr>
              <a:t>Sudionici Grupe (</a:t>
            </a:r>
            <a:r>
              <a:rPr lang="en-US" altLang="en-US" sz="3200" dirty="0">
                <a:latin typeface="Helvetica" pitchFamily="34" charset="0"/>
              </a:rPr>
              <a:t>Pack Riders</a:t>
            </a:r>
            <a:r>
              <a:rPr lang="hr-HR" altLang="en-US" sz="3200" dirty="0">
                <a:latin typeface="Helvetica" pitchFamily="34" charset="0"/>
              </a:rPr>
              <a:t>)</a:t>
            </a:r>
            <a:endParaRPr lang="en-US" altLang="en-US" sz="3200" dirty="0">
              <a:latin typeface="Helvetica" pitchFamily="34" charset="0"/>
            </a:endParaRP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7CC35E37-10FD-49CE-88E9-5C9BABA08D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2492376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8" name="Line 8">
            <a:extLst>
              <a:ext uri="{FF2B5EF4-FFF2-40B4-BE49-F238E27FC236}">
                <a16:creationId xmlns:a16="http://schemas.microsoft.com/office/drawing/2014/main" id="{0A4FDD1C-5311-40D8-B9CA-7484CC411D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378936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1FAB7D-F8F8-4981-9918-28E153B3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44" name="Line 7">
            <a:extLst>
              <a:ext uri="{FF2B5EF4-FFF2-40B4-BE49-F238E27FC236}">
                <a16:creationId xmlns:a16="http://schemas.microsoft.com/office/drawing/2014/main" id="{143C6BC4-622B-4C75-B142-85531ACCA8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2492376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45" name="Line 8">
            <a:extLst>
              <a:ext uri="{FF2B5EF4-FFF2-40B4-BE49-F238E27FC236}">
                <a16:creationId xmlns:a16="http://schemas.microsoft.com/office/drawing/2014/main" id="{DFC3278C-85B5-483A-8838-66009843C6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378936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pic>
        <p:nvPicPr>
          <p:cNvPr id="46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70C97CA3-DCD5-4344-BC92-5AACBCBD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482" y="3277968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8C67C548-49AA-43C8-83E4-950C5BE3A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00" y="2601279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0AA016E4-8A8E-45CA-9809-5EECAD54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970" y="3287491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8EB84936-6696-4523-B859-04BFA509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77" y="2627408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ECB2A902-FE9B-4301-BE14-2495DF0AE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901" y="2627408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Louis Louw\Documents\H-D and HOG\Training Revamp - July 2014\Ultra Limited 2014.jpg">
            <a:extLst>
              <a:ext uri="{FF2B5EF4-FFF2-40B4-BE49-F238E27FC236}">
                <a16:creationId xmlns:a16="http://schemas.microsoft.com/office/drawing/2014/main" id="{2BED4338-31FB-4148-8896-9DE6D51A0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57" y="3190864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5187391B-8BFF-42F2-84C8-472CD110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574" y="2709000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02753AF4-582C-4A4E-B198-F73D11584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7" y="3223562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BE9C51EC-041F-4E01-BB60-F1CC5C54F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20" y="2601481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5E65AF78-EC9E-479F-94B8-AA394FA9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45" y="3232838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949DBA0E-3FE1-45D5-B9F9-A37030535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171" y="2617187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515D9EA1-72CF-46C7-8C9E-B7BA48C64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14" y="3159997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503F0EC9-9BDB-414A-99AD-BC35D893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64" y="3277968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3C265901-AC35-49F5-990A-B703E680D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82" y="2601279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Pravokutnik: zaobljeni kutovi 32">
            <a:extLst>
              <a:ext uri="{FF2B5EF4-FFF2-40B4-BE49-F238E27FC236}">
                <a16:creationId xmlns:a16="http://schemas.microsoft.com/office/drawing/2014/main" id="{6BC0A89F-6735-4A23-B86A-6612A0020D94}"/>
              </a:ext>
            </a:extLst>
          </p:cNvPr>
          <p:cNvSpPr/>
          <p:nvPr/>
        </p:nvSpPr>
        <p:spPr>
          <a:xfrm>
            <a:off x="2371818" y="2539679"/>
            <a:ext cx="4929177" cy="12204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0"/>
                            </p:stCondLst>
                            <p:childTnLst>
                              <p:par>
                                <p:cTn id="56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5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500"/>
                            </p:stCondLst>
                            <p:childTnLst>
                              <p:par>
                                <p:cTn id="84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dirty="0">
                <a:latin typeface="Helvetica" pitchFamily="34" charset="0"/>
              </a:rPr>
              <a:t>Sweep</a:t>
            </a:r>
            <a:r>
              <a:rPr lang="hr-HR" altLang="en-US" sz="4400" dirty="0">
                <a:latin typeface="Helvetica" pitchFamily="34" charset="0"/>
              </a:rPr>
              <a:t>er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1" y="1268414"/>
            <a:ext cx="8856663" cy="25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3395662" y="3733081"/>
            <a:ext cx="51133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Odgovornost u grupi</a:t>
            </a:r>
            <a:endParaRPr lang="en-US" altLang="en-US" u="sng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3898676" y="1268413"/>
            <a:ext cx="38163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Pozicija u Formaciji</a:t>
            </a:r>
            <a:endParaRPr lang="en-US" altLang="en-US" u="sng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1563813" y="1645518"/>
            <a:ext cx="8786765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Sweeper</a:t>
            </a:r>
            <a:r>
              <a:rPr lang="vi-VN" altLang="en-US" sz="1400" dirty="0">
                <a:latin typeface="Helvetica" pitchFamily="34" charset="0"/>
              </a:rPr>
              <a:t> je posljednji vozač u </a:t>
            </a:r>
            <a:r>
              <a:rPr lang="hr-HR" altLang="en-US" sz="1400" dirty="0">
                <a:latin typeface="Helvetica" pitchFamily="34" charset="0"/>
              </a:rPr>
              <a:t>grupi</a:t>
            </a:r>
            <a:r>
              <a:rPr lang="vi-VN" altLang="en-US" sz="1400" dirty="0">
                <a:latin typeface="Helvetica" pitchFamily="34" charset="0"/>
              </a:rPr>
              <a:t> i vozi</a:t>
            </a:r>
            <a:r>
              <a:rPr lang="hr-HR" altLang="en-US" sz="1400" dirty="0">
                <a:latin typeface="Helvetica" pitchFamily="34" charset="0"/>
              </a:rPr>
              <a:t> </a:t>
            </a:r>
            <a:r>
              <a:rPr lang="vi-VN" altLang="en-US" sz="1400" dirty="0">
                <a:latin typeface="Helvetica" pitchFamily="34" charset="0"/>
              </a:rPr>
              <a:t>se u srednjoj trećini </a:t>
            </a:r>
            <a:r>
              <a:rPr lang="hr-HR" altLang="en-US" sz="1400" dirty="0">
                <a:latin typeface="Helvetica" pitchFamily="34" charset="0"/>
              </a:rPr>
              <a:t>kolničke </a:t>
            </a:r>
            <a:r>
              <a:rPr lang="vi-VN" altLang="en-US" sz="1400" dirty="0">
                <a:latin typeface="Helvetica" pitchFamily="34" charset="0"/>
              </a:rPr>
              <a:t>trake kako bi osigurao vidljivost između </a:t>
            </a:r>
            <a:r>
              <a:rPr lang="hr-HR" altLang="en-US" sz="1400" dirty="0">
                <a:latin typeface="Helvetica" pitchFamily="34" charset="0"/>
              </a:rPr>
              <a:t>sebe</a:t>
            </a:r>
            <a:r>
              <a:rPr lang="vi-VN" altLang="en-US" sz="1400" dirty="0">
                <a:latin typeface="Helvetica" pitchFamily="34" charset="0"/>
              </a:rPr>
              <a:t> i </a:t>
            </a:r>
            <a:r>
              <a:rPr lang="hr-HR" altLang="en-US" sz="1400" dirty="0">
                <a:latin typeface="Helvetica" pitchFamily="34" charset="0"/>
              </a:rPr>
              <a:t>V</a:t>
            </a:r>
            <a:r>
              <a:rPr lang="vi-VN" altLang="en-US" sz="1400" dirty="0">
                <a:latin typeface="Helvetica" pitchFamily="34" charset="0"/>
              </a:rPr>
              <a:t>ođe </a:t>
            </a:r>
            <a:r>
              <a:rPr lang="hr-HR" altLang="en-US" sz="1400" dirty="0">
                <a:latin typeface="Helvetica" pitchFamily="34" charset="0"/>
              </a:rPr>
              <a:t>puta.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altLang="en-US" sz="1400" dirty="0" err="1">
                <a:latin typeface="Helvetica" pitchFamily="34" charset="0"/>
              </a:rPr>
              <a:t>Sv</a:t>
            </a:r>
            <a:r>
              <a:rPr lang="hr-HR" altLang="en-US" sz="1400" dirty="0">
                <a:latin typeface="Helvetica" pitchFamily="34" charset="0"/>
              </a:rPr>
              <a:t>i</a:t>
            </a:r>
            <a:r>
              <a:rPr lang="en-GB" altLang="en-US" sz="1400" dirty="0">
                <a:latin typeface="Helvetica" pitchFamily="34" charset="0"/>
              </a:rPr>
              <a:t> </a:t>
            </a:r>
            <a:r>
              <a:rPr lang="hr-HR" altLang="en-US" sz="1400" dirty="0">
                <a:latin typeface="Helvetica" pitchFamily="34" charset="0"/>
              </a:rPr>
              <a:t>mororisti</a:t>
            </a:r>
            <a:r>
              <a:rPr lang="en-GB" altLang="en-US" sz="1400" dirty="0">
                <a:latin typeface="Helvetica" pitchFamily="34" charset="0"/>
              </a:rPr>
              <a:t> </a:t>
            </a:r>
            <a:r>
              <a:rPr lang="en-GB" altLang="en-US" sz="1400" dirty="0" err="1">
                <a:latin typeface="Helvetica" pitchFamily="34" charset="0"/>
              </a:rPr>
              <a:t>iza</a:t>
            </a:r>
            <a:r>
              <a:rPr lang="en-GB" altLang="en-US" sz="1400" dirty="0">
                <a:latin typeface="Helvetica" pitchFamily="34" charset="0"/>
              </a:rPr>
              <a:t> Sweep</a:t>
            </a:r>
            <a:r>
              <a:rPr lang="hr-HR" altLang="en-US" sz="1400" dirty="0">
                <a:latin typeface="Helvetica" pitchFamily="34" charset="0"/>
              </a:rPr>
              <a:t>era</a:t>
            </a:r>
            <a:r>
              <a:rPr lang="en-GB" altLang="en-US" sz="1400" dirty="0">
                <a:latin typeface="Helvetica" pitchFamily="34" charset="0"/>
              </a:rPr>
              <a:t> ne </a:t>
            </a:r>
            <a:r>
              <a:rPr lang="en-GB" altLang="en-US" sz="1400" dirty="0" err="1">
                <a:latin typeface="Helvetica" pitchFamily="34" charset="0"/>
              </a:rPr>
              <a:t>smatra</a:t>
            </a:r>
            <a:r>
              <a:rPr lang="hr-HR" altLang="en-US" sz="1400" dirty="0">
                <a:latin typeface="Helvetica" pitchFamily="34" charset="0"/>
              </a:rPr>
              <a:t>ju</a:t>
            </a:r>
            <a:r>
              <a:rPr lang="en-GB" altLang="en-US" sz="1400" dirty="0">
                <a:latin typeface="Helvetica" pitchFamily="34" charset="0"/>
              </a:rPr>
              <a:t> </a:t>
            </a:r>
            <a:r>
              <a:rPr lang="hr-HR" altLang="en-US" sz="1400" dirty="0">
                <a:latin typeface="Helvetica" pitchFamily="34" charset="0"/>
              </a:rPr>
              <a:t>se </a:t>
            </a:r>
            <a:r>
              <a:rPr lang="en-GB" altLang="en-US" sz="1400" dirty="0" err="1">
                <a:latin typeface="Helvetica" pitchFamily="34" charset="0"/>
              </a:rPr>
              <a:t>dijelom</a:t>
            </a:r>
            <a:r>
              <a:rPr lang="en-GB" altLang="en-US" sz="1400" dirty="0">
                <a:latin typeface="Helvetica" pitchFamily="34" charset="0"/>
              </a:rPr>
              <a:t> </a:t>
            </a:r>
            <a:r>
              <a:rPr lang="hr-HR" altLang="en-US" sz="1400" dirty="0">
                <a:latin typeface="Helvetica" pitchFamily="34" charset="0"/>
              </a:rPr>
              <a:t>grupe</a:t>
            </a:r>
            <a:r>
              <a:rPr lang="en-GB" altLang="en-US" sz="1400" dirty="0">
                <a:latin typeface="Helvetica" pitchFamily="34" charset="0"/>
              </a:rPr>
              <a:t>.</a:t>
            </a:r>
            <a:endParaRPr lang="en-US" altLang="en-US" sz="1400" dirty="0">
              <a:latin typeface="Helvetica" pitchFamily="34" charset="0"/>
            </a:endParaRP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1563812" y="4147306"/>
            <a:ext cx="8816851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Komunicira s Vođom puta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Izvršava naloge Vođe puta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Promatra formaciju i obavještava Vođu puta o svim potencijalnim problemima unutar grupe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Obavještava Vođu puta i/ili Organizatora puta o svim opasnim uvjetima koje uočava iza grupe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Zatvara kolničku traku vozilima kod pretjecanja i uključivanja u promet, a koja mogu uzrokovati opasnost za grupu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Pomaže vozačima koji su zbog problema izašli iz grupe</a:t>
            </a:r>
          </a:p>
        </p:txBody>
      </p:sp>
      <p:pic>
        <p:nvPicPr>
          <p:cNvPr id="17" name="Picture 7" descr="C:\Users\Louis Louw\Documents\H-D and HOG\Training Revamp - July 2014\Ultra Limited 2014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14" y="3167608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ine 6"/>
          <p:cNvSpPr>
            <a:spLocks noChangeShapeType="1"/>
          </p:cNvSpPr>
          <p:nvPr/>
        </p:nvSpPr>
        <p:spPr bwMode="auto">
          <a:xfrm flipV="1">
            <a:off x="1524001" y="1268413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5" name="Line 7">
            <a:extLst>
              <a:ext uri="{FF2B5EF4-FFF2-40B4-BE49-F238E27FC236}">
                <a16:creationId xmlns:a16="http://schemas.microsoft.com/office/drawing/2014/main" id="{BC1B9297-D2CB-464D-87B5-F0CAF49293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2492376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6" name="Line 8">
            <a:extLst>
              <a:ext uri="{FF2B5EF4-FFF2-40B4-BE49-F238E27FC236}">
                <a16:creationId xmlns:a16="http://schemas.microsoft.com/office/drawing/2014/main" id="{27BA23B0-8854-4DDF-A23C-294732059E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378936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39" name="Pravokutnik: zaobljeni kutovi 38">
            <a:extLst>
              <a:ext uri="{FF2B5EF4-FFF2-40B4-BE49-F238E27FC236}">
                <a16:creationId xmlns:a16="http://schemas.microsoft.com/office/drawing/2014/main" id="{FC5B5D5F-86F5-480A-8A04-598B5B4E0D97}"/>
              </a:ext>
            </a:extLst>
          </p:cNvPr>
          <p:cNvSpPr/>
          <p:nvPr/>
        </p:nvSpPr>
        <p:spPr>
          <a:xfrm>
            <a:off x="1538782" y="3141900"/>
            <a:ext cx="838231" cy="4671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C1B9A-3432-4C6C-9977-79DADDBC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62</a:t>
            </a:fld>
            <a:endParaRPr lang="en-GB"/>
          </a:p>
        </p:txBody>
      </p:sp>
      <p:pic>
        <p:nvPicPr>
          <p:cNvPr id="40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347CB5E9-AE31-46DB-9F24-31702DF46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482" y="3277968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4EF84859-912E-43FC-B282-79608F293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00" y="2601279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5BBE1F24-86A2-4035-ABF7-D1B961D1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970" y="3287491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0366152E-BA74-4B26-A14A-935E585EC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77" y="2627408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A0FD83AA-21D6-491E-9F97-AAA1EF60D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901" y="2627408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Louis Louw\Documents\H-D and HOG\Training Revamp - July 2014\Ultra Limited 2014.jpg">
            <a:extLst>
              <a:ext uri="{FF2B5EF4-FFF2-40B4-BE49-F238E27FC236}">
                <a16:creationId xmlns:a16="http://schemas.microsoft.com/office/drawing/2014/main" id="{7F240C82-D0EF-436E-BCD4-CD0E5F2A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57" y="3190864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990DB6E2-DFDE-4CBA-9525-7E6EE9144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574" y="2709000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C3709247-EB56-49A4-9D9B-835A2E2C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7" y="3223562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ABD96B09-354F-4168-A1B1-57B816EB7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20" y="2601481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B23B1F78-EBCD-465E-BE7F-A4361A0CC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45" y="3232838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2200919C-86C4-451C-976B-BE2146E29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171" y="2617187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161AFDD1-FA5F-489E-8B6B-BEB1F62DD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64" y="3277968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7ECFB749-D687-4ECE-AEA5-C00C6296E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82" y="2601279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500"/>
                            </p:stCondLst>
                            <p:childTnLst>
                              <p:par>
                                <p:cTn id="94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20530" y="5877272"/>
            <a:ext cx="6192688" cy="576064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3200" dirty="0">
                <a:latin typeface="Helvetica" pitchFamily="34" charset="0"/>
              </a:rPr>
              <a:t>Slijedi</a:t>
            </a:r>
            <a:r>
              <a:rPr lang="en-US" altLang="en-US" sz="3200" dirty="0">
                <a:latin typeface="Helvetica" pitchFamily="34" charset="0"/>
              </a:rPr>
              <a:t>…</a:t>
            </a:r>
            <a:r>
              <a:rPr lang="hr-HR" altLang="en-US" sz="3200" dirty="0">
                <a:latin typeface="Helvetica" pitchFamily="34" charset="0"/>
              </a:rPr>
              <a:t> </a:t>
            </a:r>
            <a:r>
              <a:rPr lang="en-US" altLang="en-US" sz="3200" dirty="0">
                <a:latin typeface="Helvetica" pitchFamily="34" charset="0"/>
              </a:rPr>
              <a:t>/</a:t>
            </a:r>
            <a:r>
              <a:rPr lang="hr-HR" altLang="en-US" sz="3200" dirty="0">
                <a:latin typeface="Helvetica" pitchFamily="34" charset="0"/>
              </a:rPr>
              <a:t> Vožnja unutar grupe</a:t>
            </a:r>
            <a:endParaRPr lang="en-US" altLang="en-US" sz="3200" dirty="0">
              <a:latin typeface="Helvetic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31704" y="260648"/>
            <a:ext cx="5328592" cy="1080120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4400" dirty="0">
                <a:latin typeface="Helvetica" pitchFamily="34" charset="0"/>
              </a:rPr>
              <a:t>Revision - Q &amp; A</a:t>
            </a:r>
            <a:endParaRPr lang="hr-HR" altLang="en-US" sz="4400" dirty="0">
              <a:latin typeface="Helvetica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hr-HR" altLang="en-US" sz="2000" dirty="0">
                <a:latin typeface="Helvetica" pitchFamily="34" charset="0"/>
                <a:ea typeface="+mj-ea"/>
                <a:cs typeface="+mj-cs"/>
              </a:rPr>
              <a:t>Pitanja i odgovori</a:t>
            </a:r>
            <a:endParaRPr lang="en-US" altLang="en-US" sz="20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3035" y="5489435"/>
            <a:ext cx="20954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900" dirty="0">
                <a:latin typeface="Helvetica" pitchFamily="34" charset="0"/>
              </a:rPr>
              <a:t>Picture Origin: </a:t>
            </a:r>
            <a:r>
              <a:rPr lang="hr-HR" sz="900" dirty="0">
                <a:latin typeface="Helvetica" pitchFamily="34" charset="0"/>
              </a:rPr>
              <a:t>Pleter Chapter Croatia</a:t>
            </a:r>
            <a:endParaRPr lang="en-ZA" sz="900" dirty="0">
              <a:latin typeface="Helvetica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A319BD-A614-4643-A68E-8869FB0EF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430778"/>
            <a:ext cx="5328592" cy="39964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8FC15B-8AFE-4E05-A1CB-8CBDDFBF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63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400" dirty="0">
                <a:latin typeface="Helvetica" pitchFamily="34" charset="0"/>
              </a:rPr>
              <a:t>Sadržaj</a:t>
            </a:r>
            <a:endParaRPr lang="en-US" altLang="en-US" sz="44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ECA73-51AE-41D6-B551-57545EB0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64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DB614-0444-4777-888C-7530F724B71C}"/>
              </a:ext>
            </a:extLst>
          </p:cNvPr>
          <p:cNvSpPr txBox="1"/>
          <p:nvPr/>
        </p:nvSpPr>
        <p:spPr>
          <a:xfrm>
            <a:off x="3431704" y="1472242"/>
            <a:ext cx="532859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Uvod - 4</a:t>
            </a:r>
          </a:p>
          <a:p>
            <a:pPr algn="ctr"/>
            <a:r>
              <a:rPr lang="hr-HR" sz="3200" dirty="0"/>
              <a:t>Zaštitna oprema - 7</a:t>
            </a:r>
          </a:p>
          <a:p>
            <a:pPr algn="ctr"/>
            <a:r>
              <a:rPr lang="hr-HR" sz="3200" dirty="0"/>
              <a:t>Pregled Motocikla - 22</a:t>
            </a:r>
          </a:p>
          <a:p>
            <a:pPr algn="ctr"/>
            <a:r>
              <a:rPr lang="hr-HR" sz="3200" dirty="0"/>
              <a:t>Pravila Vožnje - 27</a:t>
            </a:r>
          </a:p>
          <a:p>
            <a:pPr algn="ctr"/>
            <a:r>
              <a:rPr lang="hr-HR" sz="3200" dirty="0"/>
              <a:t>Opasnosti - 41</a:t>
            </a:r>
          </a:p>
          <a:p>
            <a:pPr algn="ctr"/>
            <a:r>
              <a:rPr lang="hr-HR" sz="3200" dirty="0"/>
              <a:t>Formacije - 51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Vožnja unutar grupe - 65</a:t>
            </a:r>
          </a:p>
          <a:p>
            <a:pPr algn="ctr"/>
            <a:r>
              <a:rPr lang="hr-HR" sz="3200" dirty="0"/>
              <a:t>Ručni Signali - 76</a:t>
            </a:r>
          </a:p>
          <a:p>
            <a:pPr algn="ctr"/>
            <a:r>
              <a:rPr lang="hr-HR" sz="3200" dirty="0"/>
              <a:t>Izvanredne Situacije - 87</a:t>
            </a:r>
          </a:p>
        </p:txBody>
      </p:sp>
    </p:spTree>
    <p:extLst>
      <p:ext uri="{BB962C8B-B14F-4D97-AF65-F5344CB8AC3E}">
        <p14:creationId xmlns:p14="http://schemas.microsoft.com/office/powerpoint/2010/main" val="40421953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71664" y="404664"/>
            <a:ext cx="5976665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600" dirty="0" err="1">
                <a:latin typeface="Helvetica" pitchFamily="34" charset="0"/>
              </a:rPr>
              <a:t>Jednostavna</a:t>
            </a:r>
            <a:r>
              <a:rPr lang="en-US" altLang="en-US" sz="3600" dirty="0">
                <a:latin typeface="Helvetica" pitchFamily="34" charset="0"/>
              </a:rPr>
              <a:t> </a:t>
            </a:r>
            <a:r>
              <a:rPr lang="en-US" altLang="en-US" sz="3600" dirty="0" err="1">
                <a:latin typeface="Helvetica" pitchFamily="34" charset="0"/>
              </a:rPr>
              <a:t>promjena</a:t>
            </a:r>
            <a:r>
              <a:rPr lang="en-US" altLang="en-US" sz="3600" dirty="0">
                <a:latin typeface="Helvetica" pitchFamily="34" charset="0"/>
              </a:rPr>
              <a:t> </a:t>
            </a:r>
            <a:r>
              <a:rPr lang="en-US" altLang="en-US" sz="3600" dirty="0" err="1">
                <a:latin typeface="Helvetica" pitchFamily="34" charset="0"/>
              </a:rPr>
              <a:t>trake</a:t>
            </a:r>
            <a:endParaRPr lang="en-US" altLang="en-US" sz="3600" dirty="0">
              <a:latin typeface="Helvetic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V="1">
            <a:off x="1524001" y="378936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6" name="AutoShape 30"/>
          <p:cNvSpPr>
            <a:spLocks noChangeArrowheads="1"/>
          </p:cNvSpPr>
          <p:nvPr/>
        </p:nvSpPr>
        <p:spPr bwMode="auto">
          <a:xfrm>
            <a:off x="8688289" y="2205038"/>
            <a:ext cx="1655763" cy="576262"/>
          </a:xfrm>
          <a:prstGeom prst="rightArrow">
            <a:avLst>
              <a:gd name="adj1" fmla="val 50000"/>
              <a:gd name="adj2" fmla="val 718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8760297" y="2349500"/>
            <a:ext cx="165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Helvetica" pitchFamily="34" charset="0"/>
              </a:rPr>
              <a:t>Traffic Direction</a:t>
            </a:r>
          </a:p>
        </p:txBody>
      </p:sp>
      <p:sp>
        <p:nvSpPr>
          <p:cNvPr id="8" name="Rectangle 40"/>
          <p:cNvSpPr>
            <a:spLocks noChangeArrowheads="1"/>
          </p:cNvSpPr>
          <p:nvPr/>
        </p:nvSpPr>
        <p:spPr bwMode="auto">
          <a:xfrm>
            <a:off x="1563814" y="4725050"/>
            <a:ext cx="1097851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Kako</a:t>
            </a:r>
            <a:r>
              <a:rPr lang="en-US" altLang="en-US" u="sng" dirty="0">
                <a:solidFill>
                  <a:schemeClr val="tx2"/>
                </a:solidFill>
                <a:latin typeface="Helvetica" pitchFamily="34" charset="0"/>
              </a:rPr>
              <a:t>?</a:t>
            </a:r>
            <a:endParaRPr lang="en-US" altLang="en-US" sz="2000" dirty="0">
              <a:latin typeface="Helvetica" pitchFamily="34" charset="0"/>
            </a:endParaRP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2694115" y="3948694"/>
            <a:ext cx="8261885" cy="269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U prometu uobičajena promjena prometne trake radi zaobilaženja sporijih vozila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Može se koristiti u većini situacija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hr-HR" altLang="en-US" sz="1600" dirty="0">
              <a:latin typeface="Helvetica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Kada Vođa puta ustanovi da je sigurno, daje signal lijevim žmigavcem; obavještava da namjerava grupu odvesti u lijevi prometni trak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Svi motoristi također uključuju svoje žmigavce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 err="1">
                <a:latin typeface="Helvetica" pitchFamily="34" charset="0"/>
              </a:rPr>
              <a:t>Sweeper</a:t>
            </a:r>
            <a:r>
              <a:rPr lang="hr-HR" altLang="en-US" sz="1600" dirty="0">
                <a:latin typeface="Helvetica" pitchFamily="34" charset="0"/>
              </a:rPr>
              <a:t> osigurava lijevi prometni trak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Kada je lijevi prometni trak osiguran, grupa kreće u prestrojavanje slijedom od </a:t>
            </a:r>
            <a:r>
              <a:rPr lang="hr-HR" altLang="en-US" sz="1600" dirty="0" err="1">
                <a:latin typeface="Helvetica" pitchFamily="34" charset="0"/>
              </a:rPr>
              <a:t>Sweepera</a:t>
            </a:r>
            <a:r>
              <a:rPr lang="hr-HR" altLang="en-US" sz="1600" dirty="0">
                <a:latin typeface="Helvetica" pitchFamily="34" charset="0"/>
              </a:rPr>
              <a:t> prema Vođi puta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hr-HR" altLang="en-US" sz="900" dirty="0">
              <a:latin typeface="Helvetica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b="1" dirty="0">
                <a:solidFill>
                  <a:srgbClr val="FF0000"/>
                </a:solidFill>
                <a:latin typeface="Helvetica" pitchFamily="34" charset="0"/>
              </a:rPr>
              <a:t>Podrazumijeva se da Vođa puta ubrzava kretanje kad se cijela grupa prestroji!</a:t>
            </a: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 flipV="1">
            <a:off x="1524001" y="1268413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 dirty="0">
              <a:latin typeface="Helvetica" pitchFamily="34" charset="0"/>
            </a:endParaRPr>
          </a:p>
        </p:txBody>
      </p:sp>
      <p:pic>
        <p:nvPicPr>
          <p:cNvPr id="21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F2FE87EA-145C-4FFF-B6BF-379CD274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14" y="3001459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ine 7">
            <a:extLst>
              <a:ext uri="{FF2B5EF4-FFF2-40B4-BE49-F238E27FC236}">
                <a16:creationId xmlns:a16="http://schemas.microsoft.com/office/drawing/2014/main" id="{B71B1475-807F-482C-9D53-350C336CD4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2492374"/>
            <a:ext cx="7164288" cy="3176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 dirty="0">
              <a:latin typeface="Helvetica S" pitchFamily="2" charset="0"/>
            </a:endParaRPr>
          </a:p>
        </p:txBody>
      </p:sp>
      <p:pic>
        <p:nvPicPr>
          <p:cNvPr id="24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A104775A-CA22-431F-8DC9-F063E4FE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64" y="3288124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95D17E09-A012-4C23-BBEA-4EADC327C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95" y="2663941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393C9D5E-0569-4A84-A762-997F1B765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26" y="3285226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C681E7A8-2C8F-41B8-8123-546E9BE7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01" y="2691939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7BFF71CB-2B21-41B0-8D41-9F1C1AF4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01" y="2664000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Louis Louw\Documents\H-D and HOG\Training Revamp - July 2014\Ultra Limited 2014.jpg">
            <a:extLst>
              <a:ext uri="{FF2B5EF4-FFF2-40B4-BE49-F238E27FC236}">
                <a16:creationId xmlns:a16="http://schemas.microsoft.com/office/drawing/2014/main" id="{AC5CA923-DEDD-49C8-A0DC-1A0EFED05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25" y="3187900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Louis Louw\Documents\H-D and HOG\Training Revamp - July 2014\Ultra Limited 2014.jpg">
            <a:extLst>
              <a:ext uri="{FF2B5EF4-FFF2-40B4-BE49-F238E27FC236}">
                <a16:creationId xmlns:a16="http://schemas.microsoft.com/office/drawing/2014/main" id="{3B068FBC-C525-4C97-B6AE-4D9EE47A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25" y="2572165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1">
            <a:extLst>
              <a:ext uri="{FF2B5EF4-FFF2-40B4-BE49-F238E27FC236}">
                <a16:creationId xmlns:a16="http://schemas.microsoft.com/office/drawing/2014/main" id="{9A92FB94-4107-4939-A61B-ED238A346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815" y="3954861"/>
            <a:ext cx="11303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Zašto?</a:t>
            </a:r>
            <a:endParaRPr lang="en-US" altLang="en-US" sz="2000" dirty="0">
              <a:latin typeface="Helvetica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E2A25-8839-4726-902D-CD47DC8C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65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3.7037E-7 L 0.00651 -0.1884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125E-6 -7.40741E-7 L 0.02317 -0.18518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02891 -0.1891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3099 -0.1872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937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01849 -0.17963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-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03554 -0.18078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905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2747 -0.1865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03047 -0.18773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BF3C0-FB62-FF2F-1393-241C7A841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3F9F9CA-C55E-E012-4AA0-DB6D6ACC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404664"/>
            <a:ext cx="5976665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3600" dirty="0" err="1">
                <a:latin typeface="Helvetica" pitchFamily="34" charset="0"/>
              </a:rPr>
              <a:t>Jednostavna</a:t>
            </a:r>
            <a:r>
              <a:rPr lang="en-US" altLang="en-US" sz="3600" dirty="0">
                <a:latin typeface="Helvetica" pitchFamily="34" charset="0"/>
              </a:rPr>
              <a:t> </a:t>
            </a:r>
            <a:r>
              <a:rPr lang="en-US" altLang="en-US" sz="3600" dirty="0" err="1">
                <a:latin typeface="Helvetica" pitchFamily="34" charset="0"/>
              </a:rPr>
              <a:t>promjena</a:t>
            </a:r>
            <a:r>
              <a:rPr lang="en-US" altLang="en-US" sz="3600" dirty="0">
                <a:latin typeface="Helvetica" pitchFamily="34" charset="0"/>
              </a:rPr>
              <a:t> </a:t>
            </a:r>
            <a:r>
              <a:rPr lang="en-US" altLang="en-US" sz="3600" dirty="0" err="1">
                <a:latin typeface="Helvetica" pitchFamily="34" charset="0"/>
              </a:rPr>
              <a:t>trake</a:t>
            </a:r>
            <a:endParaRPr lang="en-US" altLang="en-US" sz="3600" dirty="0">
              <a:latin typeface="Helvetica" pitchFamily="34" charset="0"/>
            </a:endParaRP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1985D9DE-DDF7-8B68-4C0D-FA79EC3DFC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378936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6" name="AutoShape 30">
            <a:extLst>
              <a:ext uri="{FF2B5EF4-FFF2-40B4-BE49-F238E27FC236}">
                <a16:creationId xmlns:a16="http://schemas.microsoft.com/office/drawing/2014/main" id="{D514BA68-FBD3-909F-8033-422F0B66D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89" y="2205038"/>
            <a:ext cx="1655763" cy="576262"/>
          </a:xfrm>
          <a:prstGeom prst="rightArrow">
            <a:avLst>
              <a:gd name="adj1" fmla="val 50000"/>
              <a:gd name="adj2" fmla="val 718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id="{32511856-B10D-F8D6-97F8-24057FC0A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0297" y="2349500"/>
            <a:ext cx="165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Helvetica" pitchFamily="34" charset="0"/>
              </a:rPr>
              <a:t>Traffic Direction</a:t>
            </a:r>
          </a:p>
        </p:txBody>
      </p:sp>
      <p:sp>
        <p:nvSpPr>
          <p:cNvPr id="8" name="Rectangle 40">
            <a:extLst>
              <a:ext uri="{FF2B5EF4-FFF2-40B4-BE49-F238E27FC236}">
                <a16:creationId xmlns:a16="http://schemas.microsoft.com/office/drawing/2014/main" id="{5CC6BB7A-6DA8-DC91-BF83-7C33FC355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814" y="4863225"/>
            <a:ext cx="1097851" cy="68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Kako </a:t>
            </a:r>
            <a:r>
              <a:rPr lang="hr-HR" altLang="en-US" b="1" u="sng" dirty="0">
                <a:solidFill>
                  <a:srgbClr val="FF0000"/>
                </a:solidFill>
                <a:latin typeface="Helvetica" pitchFamily="34" charset="0"/>
              </a:rPr>
              <a:t>NE</a:t>
            </a:r>
            <a:r>
              <a:rPr lang="en-US" altLang="en-US" u="sng" dirty="0">
                <a:solidFill>
                  <a:schemeClr val="tx2"/>
                </a:solidFill>
                <a:latin typeface="Helvetica" pitchFamily="34" charset="0"/>
              </a:rPr>
              <a:t>?</a:t>
            </a:r>
            <a:endParaRPr lang="en-US" altLang="en-US" sz="2000" dirty="0">
              <a:latin typeface="Helvetica" pitchFamily="34" charset="0"/>
            </a:endParaRPr>
          </a:p>
        </p:txBody>
      </p:sp>
      <p:sp>
        <p:nvSpPr>
          <p:cNvPr id="10" name="Text Box 42">
            <a:extLst>
              <a:ext uri="{FF2B5EF4-FFF2-40B4-BE49-F238E27FC236}">
                <a16:creationId xmlns:a16="http://schemas.microsoft.com/office/drawing/2014/main" id="{99EDF61A-6BBA-212A-1CD0-5C8CE13AC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115" y="3948694"/>
            <a:ext cx="785688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U prometu uobičajena promjena prometne trake radi zaobilaženja sporijih vozila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Može se koristiti u većini situacija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hr-HR" altLang="en-US" sz="1600" dirty="0">
              <a:latin typeface="Helvetica" pitchFamily="34" charset="0"/>
            </a:endParaRPr>
          </a:p>
          <a:p>
            <a:pPr eaLnBrk="1" hangingPunct="1"/>
            <a:endParaRPr lang="hr-HR" altLang="en-US" sz="1600" dirty="0">
              <a:latin typeface="Helvetica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b="1" dirty="0">
                <a:solidFill>
                  <a:srgbClr val="FF0000"/>
                </a:solidFill>
                <a:latin typeface="Helvetica" pitchFamily="34" charset="0"/>
              </a:rPr>
              <a:t>Desni motorist ne kreće u promjenu prometne trake sve dok lijevi motoristi,</a:t>
            </a:r>
          </a:p>
          <a:p>
            <a:pPr defTabSz="268288" eaLnBrk="1" hangingPunct="1"/>
            <a:r>
              <a:rPr lang="hr-HR" altLang="en-US" sz="1600" b="1" dirty="0">
                <a:solidFill>
                  <a:srgbClr val="FF0000"/>
                </a:solidFill>
                <a:latin typeface="Helvetica" pitchFamily="34" charset="0"/>
              </a:rPr>
              <a:t>	 i ispred njega i iza njega, nisu započeli promjenu prometne trake!</a:t>
            </a:r>
          </a:p>
        </p:txBody>
      </p:sp>
      <p:sp>
        <p:nvSpPr>
          <p:cNvPr id="20" name="Line 6">
            <a:extLst>
              <a:ext uri="{FF2B5EF4-FFF2-40B4-BE49-F238E27FC236}">
                <a16:creationId xmlns:a16="http://schemas.microsoft.com/office/drawing/2014/main" id="{BBBAAA02-D9E1-64B5-4ADA-568ED892A8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1268413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 dirty="0">
              <a:latin typeface="Helvetica" pitchFamily="34" charset="0"/>
            </a:endParaRPr>
          </a:p>
        </p:txBody>
      </p:sp>
      <p:pic>
        <p:nvPicPr>
          <p:cNvPr id="21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8CE9666B-37F2-B535-9991-B6842DA3E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14" y="3001459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ine 7">
            <a:extLst>
              <a:ext uri="{FF2B5EF4-FFF2-40B4-BE49-F238E27FC236}">
                <a16:creationId xmlns:a16="http://schemas.microsoft.com/office/drawing/2014/main" id="{3CE0FC34-627E-2327-E8BE-BDFC0EB791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2492374"/>
            <a:ext cx="7164288" cy="3176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 dirty="0">
              <a:latin typeface="Helvetica S" pitchFamily="2" charset="0"/>
            </a:endParaRPr>
          </a:p>
        </p:txBody>
      </p:sp>
      <p:pic>
        <p:nvPicPr>
          <p:cNvPr id="24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DFD16AF1-324C-32B6-8660-6E33A02EF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64" y="3288124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67CC7072-57F9-75E6-9F51-9344AC786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95" y="2663941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D1C66B94-B64F-5237-A061-00069F146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26" y="3285226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DA590700-A7C5-DAEB-DF63-84D24C67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01" y="2691939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772113F0-1ABF-CE24-D667-A2B3A3677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01" y="2664000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Louis Louw\Documents\H-D and HOG\Training Revamp - July 2014\Ultra Limited 2014.jpg">
            <a:extLst>
              <a:ext uri="{FF2B5EF4-FFF2-40B4-BE49-F238E27FC236}">
                <a16:creationId xmlns:a16="http://schemas.microsoft.com/office/drawing/2014/main" id="{AEDDD2C2-2358-1FD2-33F2-3FAAC992D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25" y="3187900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Louis Louw\Documents\H-D and HOG\Training Revamp - July 2014\Ultra Limited 2014.jpg">
            <a:extLst>
              <a:ext uri="{FF2B5EF4-FFF2-40B4-BE49-F238E27FC236}">
                <a16:creationId xmlns:a16="http://schemas.microsoft.com/office/drawing/2014/main" id="{3DE25910-09E5-2F44-37CE-44DA00D41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25" y="2572165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1">
            <a:extLst>
              <a:ext uri="{FF2B5EF4-FFF2-40B4-BE49-F238E27FC236}">
                <a16:creationId xmlns:a16="http://schemas.microsoft.com/office/drawing/2014/main" id="{B29AB5AA-9D36-5D41-976D-7705A7F64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815" y="3954861"/>
            <a:ext cx="11303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Zašto?</a:t>
            </a:r>
            <a:endParaRPr lang="en-US" altLang="en-US" sz="2000" dirty="0">
              <a:latin typeface="Helvetica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00F31-6E08-B059-0305-45F7BF18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59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3.7037E-7 L 0.00651 -0.188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02317 -0.1851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02891 -0.1891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01849 -0.1796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-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03047 -0.18773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939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3099 -0.1872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2747 -0.1865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03554 -0.18078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71664" y="404664"/>
            <a:ext cx="5976665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3600" dirty="0">
                <a:latin typeface="Helvetica" pitchFamily="34" charset="0"/>
              </a:rPr>
              <a:t>U gustom prometu</a:t>
            </a:r>
            <a:endParaRPr lang="en-US" altLang="en-US" sz="3600" dirty="0">
              <a:latin typeface="Helvetic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V="1">
            <a:off x="1524001" y="378936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6" name="AutoShape 30"/>
          <p:cNvSpPr>
            <a:spLocks noChangeArrowheads="1"/>
          </p:cNvSpPr>
          <p:nvPr/>
        </p:nvSpPr>
        <p:spPr bwMode="auto">
          <a:xfrm>
            <a:off x="8688289" y="2205038"/>
            <a:ext cx="1655763" cy="576262"/>
          </a:xfrm>
          <a:prstGeom prst="rightArrow">
            <a:avLst>
              <a:gd name="adj1" fmla="val 50000"/>
              <a:gd name="adj2" fmla="val 718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8760297" y="2349500"/>
            <a:ext cx="165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Helvetica" pitchFamily="34" charset="0"/>
              </a:rPr>
              <a:t>Traffic Direction</a:t>
            </a:r>
          </a:p>
        </p:txBody>
      </p:sp>
      <p:sp>
        <p:nvSpPr>
          <p:cNvPr id="8" name="Rectangle 40"/>
          <p:cNvSpPr>
            <a:spLocks noChangeArrowheads="1"/>
          </p:cNvSpPr>
          <p:nvPr/>
        </p:nvSpPr>
        <p:spPr bwMode="auto">
          <a:xfrm>
            <a:off x="1563814" y="4725050"/>
            <a:ext cx="1097851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Kako</a:t>
            </a:r>
            <a:r>
              <a:rPr lang="en-US" altLang="en-US" u="sng" dirty="0">
                <a:solidFill>
                  <a:schemeClr val="tx2"/>
                </a:solidFill>
                <a:latin typeface="Helvetica" pitchFamily="34" charset="0"/>
              </a:rPr>
              <a:t>?</a:t>
            </a:r>
            <a:endParaRPr lang="en-US" altLang="en-US" sz="2000" dirty="0">
              <a:latin typeface="Helvetica" pitchFamily="34" charset="0"/>
            </a:endParaRP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2694115" y="3948694"/>
            <a:ext cx="7811885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Kod pretjecanja u gustom prometu, </a:t>
            </a:r>
            <a:r>
              <a:rPr lang="hr-HR" altLang="en-US" sz="1600" dirty="0" err="1">
                <a:latin typeface="Helvetica" pitchFamily="34" charset="0"/>
              </a:rPr>
              <a:t>Sweeper</a:t>
            </a:r>
            <a:r>
              <a:rPr lang="hr-HR" altLang="en-US" sz="1600" dirty="0">
                <a:latin typeface="Helvetica" pitchFamily="34" charset="0"/>
              </a:rPr>
              <a:t> se promiče između vozila, usporava vozila iza sebe, te time stvara prostor da cijela grupa može prijeći u lijevu traku.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hr-HR" altLang="en-US" sz="800" dirty="0">
              <a:latin typeface="Helvetica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Kada Vođa puta odredi da je potrebno, daje signal lijevim žmigavcem; obavještava da namjerava grupu odvesti u lijevi prometni trak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Svi motoristi uključuju svoje žmigavce na nekoliko sekundi, dok obavijest ne dođe do </a:t>
            </a:r>
            <a:r>
              <a:rPr lang="hr-HR" altLang="en-US" sz="1600" dirty="0" err="1">
                <a:latin typeface="Helvetica" pitchFamily="34" charset="0"/>
              </a:rPr>
              <a:t>Sweepera</a:t>
            </a:r>
            <a:r>
              <a:rPr lang="hr-HR" altLang="en-US" sz="1600" dirty="0">
                <a:latin typeface="Helvetica" pitchFamily="34" charset="0"/>
              </a:rPr>
              <a:t>, zatim gase žmigavce, kako ne bi ometali promet u lijevoj traci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 err="1">
                <a:latin typeface="Helvetica" pitchFamily="34" charset="0"/>
              </a:rPr>
              <a:t>Sweeper</a:t>
            </a:r>
            <a:r>
              <a:rPr lang="hr-HR" altLang="en-US" sz="1600" dirty="0">
                <a:latin typeface="Helvetica" pitchFamily="34" charset="0"/>
              </a:rPr>
              <a:t> osigurava lijevi prometni trak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Kada je lijevi prometni trak osiguran, a promet uredno prošao, grupa kreće u prestrojavanje slijedom od </a:t>
            </a:r>
            <a:r>
              <a:rPr lang="hr-HR" altLang="en-US" sz="1600" dirty="0" err="1">
                <a:latin typeface="Helvetica" pitchFamily="34" charset="0"/>
              </a:rPr>
              <a:t>Sweepera</a:t>
            </a:r>
            <a:r>
              <a:rPr lang="hr-HR" altLang="en-US" sz="1600" dirty="0">
                <a:latin typeface="Helvetica" pitchFamily="34" charset="0"/>
              </a:rPr>
              <a:t> prema Vođi puta</a:t>
            </a: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 flipV="1">
            <a:off x="1524001" y="1268413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 dirty="0">
              <a:latin typeface="Helvetica" pitchFamily="34" charset="0"/>
            </a:endParaRPr>
          </a:p>
        </p:txBody>
      </p:sp>
      <p:pic>
        <p:nvPicPr>
          <p:cNvPr id="21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F2FE87EA-145C-4FFF-B6BF-379CD274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14" y="3001459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ine 7">
            <a:extLst>
              <a:ext uri="{FF2B5EF4-FFF2-40B4-BE49-F238E27FC236}">
                <a16:creationId xmlns:a16="http://schemas.microsoft.com/office/drawing/2014/main" id="{B71B1475-807F-482C-9D53-350C336CD4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2492374"/>
            <a:ext cx="7164288" cy="3176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 dirty="0">
              <a:latin typeface="Helvetica S" pitchFamily="2" charset="0"/>
            </a:endParaRPr>
          </a:p>
        </p:txBody>
      </p:sp>
      <p:pic>
        <p:nvPicPr>
          <p:cNvPr id="24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A104775A-CA22-431F-8DC9-F063E4FE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64" y="3288124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95D17E09-A012-4C23-BBEA-4EADC327C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95" y="2663941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393C9D5E-0569-4A84-A762-997F1B765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26" y="3285226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C681E7A8-2C8F-41B8-8123-546E9BE7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01" y="2691939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7BFF71CB-2B21-41B0-8D41-9F1C1AF4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01" y="2664000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Louis Louw\Documents\H-D and HOG\Training Revamp - July 2014\Ultra Limited 2014.jpg">
            <a:extLst>
              <a:ext uri="{FF2B5EF4-FFF2-40B4-BE49-F238E27FC236}">
                <a16:creationId xmlns:a16="http://schemas.microsoft.com/office/drawing/2014/main" id="{AC5CA923-DEDD-49C8-A0DC-1A0EFED05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25" y="3187900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Louis Louw\Documents\H-D and HOG\Training Revamp - July 2014\Ultra Limited 2014.jpg">
            <a:extLst>
              <a:ext uri="{FF2B5EF4-FFF2-40B4-BE49-F238E27FC236}">
                <a16:creationId xmlns:a16="http://schemas.microsoft.com/office/drawing/2014/main" id="{3B068FBC-C525-4C97-B6AE-4D9EE47A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25" y="2572165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1">
            <a:extLst>
              <a:ext uri="{FF2B5EF4-FFF2-40B4-BE49-F238E27FC236}">
                <a16:creationId xmlns:a16="http://schemas.microsoft.com/office/drawing/2014/main" id="{9A92FB94-4107-4939-A61B-ED238A346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815" y="3954861"/>
            <a:ext cx="11303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Zašto?</a:t>
            </a:r>
            <a:endParaRPr lang="en-US" altLang="en-US" sz="2000" dirty="0">
              <a:latin typeface="Helvetica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E2A25-8839-4726-902D-CD47DC8C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67</a:t>
            </a:fld>
            <a:endParaRPr lang="en-GB" dirty="0"/>
          </a:p>
        </p:txBody>
      </p:sp>
      <p:pic>
        <p:nvPicPr>
          <p:cNvPr id="23" name="Picture 2" descr="2017 Ford Mustang: 325 Exterior Photos | U.S. News">
            <a:extLst>
              <a:ext uri="{FF2B5EF4-FFF2-40B4-BE49-F238E27FC236}">
                <a16:creationId xmlns:a16="http://schemas.microsoft.com/office/drawing/2014/main" id="{E4E247C2-9583-4DCA-9F6B-0BFA4B4E4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4" b="27853"/>
          <a:stretch>
            <a:fillRect/>
          </a:stretch>
        </p:blipFill>
        <p:spPr bwMode="auto">
          <a:xfrm flipH="1">
            <a:off x="2945437" y="1603205"/>
            <a:ext cx="1421948" cy="49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Tesla Model 3 Blue Side View transparent PNG - StickPNG">
            <a:extLst>
              <a:ext uri="{FF2B5EF4-FFF2-40B4-BE49-F238E27FC236}">
                <a16:creationId xmlns:a16="http://schemas.microsoft.com/office/drawing/2014/main" id="{617769FC-CB22-4268-9378-2D04D2E91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11220" r="10134" b="12004"/>
          <a:stretch>
            <a:fillRect/>
          </a:stretch>
        </p:blipFill>
        <p:spPr bwMode="auto">
          <a:xfrm flipH="1">
            <a:off x="222386" y="1633606"/>
            <a:ext cx="1301615" cy="49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88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02122 -0.194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4.44444E-6 L 0.60977 0.00602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82" y="30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125E-6 -7.40741E-7 L 0.02317 -0.18518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925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45833E-6 4.07407E-6 L 0.02891 -0.1891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946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58333E-6 2.59259E-6 L 0.01849 -0.17963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-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45833E-6 -4.07407E-6 L 0.03099 -0.1872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937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875E-6 -1.85185E-6 L 0.02747 -0.18657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932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4.375E-6 -2.59259E-6 L 0.03554 -0.18078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90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5E-6 7.40741E-7 L 0.03047 -0.18773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71664" y="404664"/>
            <a:ext cx="5976665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3600" dirty="0">
                <a:latin typeface="Helvetica" pitchFamily="34" charset="0"/>
              </a:rPr>
              <a:t>Povratak u desnu traku</a:t>
            </a:r>
            <a:endParaRPr lang="en-US" altLang="en-US" sz="3600" dirty="0">
              <a:latin typeface="Helvetic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V="1">
            <a:off x="1524001" y="378936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6" name="AutoShape 30"/>
          <p:cNvSpPr>
            <a:spLocks noChangeArrowheads="1"/>
          </p:cNvSpPr>
          <p:nvPr/>
        </p:nvSpPr>
        <p:spPr bwMode="auto">
          <a:xfrm>
            <a:off x="8688289" y="2205038"/>
            <a:ext cx="1655763" cy="576262"/>
          </a:xfrm>
          <a:prstGeom prst="rightArrow">
            <a:avLst>
              <a:gd name="adj1" fmla="val 50000"/>
              <a:gd name="adj2" fmla="val 718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8760297" y="2349500"/>
            <a:ext cx="165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Helvetica" pitchFamily="34" charset="0"/>
              </a:rPr>
              <a:t>Traffic Direction</a:t>
            </a: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1524001" y="3948694"/>
            <a:ext cx="882005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1) svi zajedno, za bolji dojam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Vođa puta daje signal desnim žmigavcem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Kad </a:t>
            </a:r>
            <a:r>
              <a:rPr lang="hr-HR" altLang="en-US" sz="1600" dirty="0" err="1">
                <a:latin typeface="Helvetica" pitchFamily="34" charset="0"/>
              </a:rPr>
              <a:t>Sweeper</a:t>
            </a:r>
            <a:r>
              <a:rPr lang="hr-HR" altLang="en-US" sz="1600" dirty="0">
                <a:latin typeface="Helvetica" pitchFamily="34" charset="0"/>
              </a:rPr>
              <a:t> osigura desni prometni trak, grupa kreće u prestrojavanje slijedom od </a:t>
            </a:r>
            <a:r>
              <a:rPr lang="hr-HR" altLang="en-US" sz="1600" dirty="0" err="1">
                <a:latin typeface="Helvetica" pitchFamily="34" charset="0"/>
              </a:rPr>
              <a:t>Sweepera</a:t>
            </a:r>
            <a:r>
              <a:rPr lang="hr-HR" altLang="en-US" sz="1600" dirty="0">
                <a:latin typeface="Helvetica" pitchFamily="34" charset="0"/>
              </a:rPr>
              <a:t> prema Vođi puta (prvo desni, za njima lijevi)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hr-HR" altLang="en-US" sz="1600" dirty="0">
              <a:latin typeface="Helvetica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2) jedan po jedan, da bržim vozačima pokažemo da će uskoro lijeva traka biti slobodna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Vođa puta daje signal desnim žmigavcem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Prvi u promjenu kreće drugi vozač, za njim Vođa puta, zatim četvrti vozač, pa treći, …</a:t>
            </a:r>
          </a:p>
          <a:p>
            <a:pPr eaLnBrk="1" hangingPunct="1"/>
            <a:endParaRPr lang="hr-HR" altLang="en-US" sz="1600" dirty="0">
              <a:latin typeface="Helvetica" pitchFamily="34" charset="0"/>
            </a:endParaRP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 flipV="1">
            <a:off x="1524001" y="1268413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 dirty="0">
              <a:latin typeface="Helvetica" pitchFamily="34" charset="0"/>
            </a:endParaRPr>
          </a:p>
        </p:txBody>
      </p:sp>
      <p:pic>
        <p:nvPicPr>
          <p:cNvPr id="21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F2FE87EA-145C-4FFF-B6BF-379CD274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14" y="1623748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ine 7">
            <a:extLst>
              <a:ext uri="{FF2B5EF4-FFF2-40B4-BE49-F238E27FC236}">
                <a16:creationId xmlns:a16="http://schemas.microsoft.com/office/drawing/2014/main" id="{B71B1475-807F-482C-9D53-350C336CD4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2492374"/>
            <a:ext cx="7164288" cy="3176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 dirty="0">
              <a:latin typeface="Helvetica S" pitchFamily="2" charset="0"/>
            </a:endParaRPr>
          </a:p>
        </p:txBody>
      </p:sp>
      <p:pic>
        <p:nvPicPr>
          <p:cNvPr id="24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A104775A-CA22-431F-8DC9-F063E4FE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64" y="1983124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95D17E09-A012-4C23-BBEA-4EADC327C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8535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393C9D5E-0569-4A84-A762-997F1B765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26" y="1944000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C681E7A8-2C8F-41B8-8123-546E9BE7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01" y="1404000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7BFF71CB-2B21-41B0-8D41-9F1C1AF4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00" y="1375713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Louis Louw\Documents\H-D and HOG\Training Revamp - July 2014\Ultra Limited 2014.jpg">
            <a:extLst>
              <a:ext uri="{FF2B5EF4-FFF2-40B4-BE49-F238E27FC236}">
                <a16:creationId xmlns:a16="http://schemas.microsoft.com/office/drawing/2014/main" id="{AC5CA923-DEDD-49C8-A0DC-1A0EFED05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25" y="1854000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Louis Louw\Documents\H-D and HOG\Training Revamp - July 2014\Ultra Limited 2014.jpg">
            <a:extLst>
              <a:ext uri="{FF2B5EF4-FFF2-40B4-BE49-F238E27FC236}">
                <a16:creationId xmlns:a16="http://schemas.microsoft.com/office/drawing/2014/main" id="{3B068FBC-C525-4C97-B6AE-4D9EE47A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25" y="1400074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E2A25-8839-4726-902D-CD47DC8C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68</a:t>
            </a:fld>
            <a:endParaRPr lang="en-GB" dirty="0"/>
          </a:p>
        </p:txBody>
      </p:sp>
      <p:pic>
        <p:nvPicPr>
          <p:cNvPr id="23" name="Picture 2" descr="2017 Ford Mustang: 325 Exterior Photos | U.S. News">
            <a:extLst>
              <a:ext uri="{FF2B5EF4-FFF2-40B4-BE49-F238E27FC236}">
                <a16:creationId xmlns:a16="http://schemas.microsoft.com/office/drawing/2014/main" id="{E4E247C2-9583-4DCA-9F6B-0BFA4B4E4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4" b="27853"/>
          <a:stretch>
            <a:fillRect/>
          </a:stretch>
        </p:blipFill>
        <p:spPr bwMode="auto">
          <a:xfrm flipH="1">
            <a:off x="8364052" y="2983618"/>
            <a:ext cx="1421948" cy="49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4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-4.44444E-6 L -0.68724 0.00371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62" y="18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-1.48148E-6 L 0.05065 0.186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932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375E-6 7.40741E-7 L 0.0444 0.18032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900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875E-6 -0.00046 L 0.04492 0.1861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932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-7.40741E-7 L 0.02943 0.16482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824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4.58333E-6 -0.00115 L 0.05 0.1826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919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45833E-6 -0.00046 L 0.04518 0.17385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870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4.16667E-6 2.22222E-6 L 0.02747 0.17639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881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875E-6 -3.7037E-6 L 0.04609 0.212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Izlaz iz</a:t>
            </a:r>
            <a:r>
              <a:rPr lang="en-US" altLang="en-US" sz="4400" dirty="0">
                <a:latin typeface="Helvetica" pitchFamily="34" charset="0"/>
              </a:rPr>
              <a:t> Form</a:t>
            </a:r>
            <a:r>
              <a:rPr lang="hr-HR" altLang="en-US" sz="4400" dirty="0">
                <a:latin typeface="Helvetica" pitchFamily="34" charset="0"/>
              </a:rPr>
              <a:t>acije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1" y="1268412"/>
            <a:ext cx="8856663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3359150" y="3789363"/>
            <a:ext cx="51133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Kako</a:t>
            </a:r>
            <a:r>
              <a:rPr lang="en-US" altLang="en-US" u="sng" dirty="0">
                <a:solidFill>
                  <a:schemeClr val="tx2"/>
                </a:solidFill>
                <a:latin typeface="Helvetica" pitchFamily="34" charset="0"/>
              </a:rPr>
              <a:t>?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4044157" y="1302265"/>
            <a:ext cx="38163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Zašto?</a:t>
            </a:r>
            <a:endParaRPr lang="en-US" altLang="en-US" u="sng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2806926" y="1724552"/>
            <a:ext cx="62177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Osobni razlog - pomoć nije potrebna - pokažite palac gore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Mehanički ili zdravstveni problem - pokažite palac prema dolje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1563814" y="4182211"/>
            <a:ext cx="7670041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Osigurajte da je sigurno izaći iz grupe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Navedite svoju namjeru i kad ste sigurni, izađite iz grupe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Propustite čitavu grupu da vas prođe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Kad vam se približi </a:t>
            </a:r>
            <a:r>
              <a:rPr lang="hr-HR" altLang="en-US" sz="1400" dirty="0" err="1">
                <a:latin typeface="Helvetica" pitchFamily="34" charset="0"/>
              </a:rPr>
              <a:t>Sweeper</a:t>
            </a:r>
            <a:r>
              <a:rPr lang="hr-HR" altLang="en-US" sz="1400" dirty="0">
                <a:latin typeface="Helvetica" pitchFamily="34" charset="0"/>
              </a:rPr>
              <a:t>, pokažite palac gore ili dolje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Ako je palac okrenut dolje, </a:t>
            </a:r>
            <a:r>
              <a:rPr lang="hr-HR" altLang="en-US" sz="1400" dirty="0" err="1">
                <a:latin typeface="Helvetica" pitchFamily="34" charset="0"/>
              </a:rPr>
              <a:t>Sweeper</a:t>
            </a:r>
            <a:r>
              <a:rPr lang="hr-HR" altLang="en-US" sz="1400" dirty="0">
                <a:latin typeface="Helvetica" pitchFamily="34" charset="0"/>
              </a:rPr>
              <a:t> će se zaustaviti iza vas da procijeni situaciju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 err="1">
                <a:latin typeface="Helvetica" pitchFamily="34" charset="0"/>
              </a:rPr>
              <a:t>Sweeper</a:t>
            </a:r>
            <a:r>
              <a:rPr lang="hr-HR" altLang="en-US" sz="1400" dirty="0">
                <a:latin typeface="Helvetica" pitchFamily="34" charset="0"/>
              </a:rPr>
              <a:t> će izvijestiti Vođu puta, te će u dogovoru s Vođom puta, ovisno o težini problema odlučiti hoće li ostati uz zaustavljenog motoristu</a:t>
            </a:r>
          </a:p>
        </p:txBody>
      </p:sp>
      <p:pic>
        <p:nvPicPr>
          <p:cNvPr id="10" name="Picture 27" descr="MCPE01448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455" y="4123000"/>
            <a:ext cx="625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 descr="MCj0311558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07" y="5429017"/>
            <a:ext cx="61753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6"/>
          <p:cNvSpPr>
            <a:spLocks noChangeShapeType="1"/>
          </p:cNvSpPr>
          <p:nvPr/>
        </p:nvSpPr>
        <p:spPr bwMode="auto">
          <a:xfrm flipV="1">
            <a:off x="1524001" y="1268413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pic>
        <p:nvPicPr>
          <p:cNvPr id="26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90701F46-3F7D-4D24-A3A5-4E301C343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14" y="3001459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7">
            <a:extLst>
              <a:ext uri="{FF2B5EF4-FFF2-40B4-BE49-F238E27FC236}">
                <a16:creationId xmlns:a16="http://schemas.microsoft.com/office/drawing/2014/main" id="{0ECB1AC7-85D3-45C6-9141-40A2F0FCA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2492376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8" name="Line 8">
            <a:extLst>
              <a:ext uri="{FF2B5EF4-FFF2-40B4-BE49-F238E27FC236}">
                <a16:creationId xmlns:a16="http://schemas.microsoft.com/office/drawing/2014/main" id="{A832022A-8724-433D-A5AC-AF4ECBEE6D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378936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pic>
        <p:nvPicPr>
          <p:cNvPr id="29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02099AD4-4E11-48A7-BBFD-8B725C13C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78" y="3277968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50B701D8-BF73-44D5-B172-4564BE3DB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96" y="2601279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D13F838B-CF90-4DC7-A589-E35B758A8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970" y="3287491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91720C9F-5B22-4A31-9719-6F8C6BC2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77" y="2627408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ABF95CD7-9B4B-4D26-9AC7-A0451852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827" y="2627408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Louis Louw\Documents\H-D and HOG\Training Revamp - July 2014\Ultra Limited 2014.jpg">
            <a:extLst>
              <a:ext uri="{FF2B5EF4-FFF2-40B4-BE49-F238E27FC236}">
                <a16:creationId xmlns:a16="http://schemas.microsoft.com/office/drawing/2014/main" id="{99F88711-43F2-4DA2-9DA1-5F15B2716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57" y="3190864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5A1A5358-77E3-4B66-A883-D8D741514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574" y="2883489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C5DEDB2A-C983-47E9-848C-993CA87F2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7" y="3223562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FC31BEBA-B807-460E-A2D2-75A7897D2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20" y="2601481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67031D0C-D5DE-4E10-A6F2-EC5AD8B4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45" y="3232838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C9459348-837F-4970-978F-397189722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171" y="2617187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472C6-A497-4CC3-AEED-E671243A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69</a:t>
            </a:fld>
            <a:endParaRPr lang="en-GB"/>
          </a:p>
        </p:txBody>
      </p:sp>
      <p:pic>
        <p:nvPicPr>
          <p:cNvPr id="41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09C3F29F-59AB-495D-919A-6FF429C0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64" y="3250689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BE1686D8-ABD3-42A7-8E0F-A1D7E8721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82" y="2574000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04401 0.069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3.7037E-7 L 0.0556 0.1101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10421" y="404664"/>
            <a:ext cx="5904656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Zaštitna oprema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6000" y="1524258"/>
            <a:ext cx="6599568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/>
              <a:t>Zaštitna oprema za motocikliste igra ključnu ulogu u smanjenju rizika od ozljeda u slučaju pada ili sudara. </a:t>
            </a:r>
          </a:p>
          <a:p>
            <a:endParaRPr lang="hr-H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hr-HR" sz="2000" dirty="0"/>
              <a:t># Oprema treba </a:t>
            </a:r>
            <a:r>
              <a:rPr lang="hr-HR" sz="2000" b="1" dirty="0"/>
              <a:t>odgovarati veličini i građi tijela</a:t>
            </a:r>
            <a:r>
              <a:rPr lang="hr-HR" sz="2000" dirty="0"/>
              <a:t> vozača za optimalnu zaštitu i udobnost.</a:t>
            </a:r>
          </a:p>
          <a:p>
            <a:r>
              <a:rPr lang="hr-HR" sz="2000" dirty="0"/>
              <a:t># Oprema treba biti </a:t>
            </a:r>
            <a:r>
              <a:rPr lang="hr-HR" sz="2000" b="1" dirty="0"/>
              <a:t>ispravno nošena</a:t>
            </a:r>
            <a:r>
              <a:rPr lang="hr-HR" sz="2000" dirty="0"/>
              <a:t> (npr. kaciga pravilno zategnuta, hlače preko čizama).</a:t>
            </a:r>
          </a:p>
          <a:p>
            <a:r>
              <a:rPr lang="hr-HR" sz="2000" dirty="0"/>
              <a:t># Oprema treba biti </a:t>
            </a:r>
            <a:r>
              <a:rPr lang="hr-HR" sz="2000" b="1" dirty="0"/>
              <a:t>redovno održavana</a:t>
            </a:r>
            <a:r>
              <a:rPr lang="hr-HR" sz="2000" dirty="0"/>
              <a:t> i zamijenjena ako je oštećena.</a:t>
            </a:r>
          </a:p>
          <a:p>
            <a:r>
              <a:rPr lang="hr-HR" sz="2000" dirty="0"/>
              <a:t># Nošenje kompletne zaštitne opreme je ključno za sigurnu vožnju motocikla. Svaki element igra važnu ulogu u zaštiti vozača i može značajno smanjiti ozljede u slučaju nesreće.</a:t>
            </a:r>
          </a:p>
          <a:p>
            <a:endParaRPr lang="hr-HR" sz="900" dirty="0"/>
          </a:p>
          <a:p>
            <a:pPr algn="ctr"/>
            <a:r>
              <a:rPr lang="hr-HR" sz="2000" b="1" dirty="0"/>
              <a:t>„Najbolja oprema je ona koja se nosi na vožnji!”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F8BCC-8C37-4C8D-A868-AE4B32C9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F028DF-D2FA-48B6-821E-18835ED56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68" y="1350470"/>
            <a:ext cx="3885432" cy="549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381980-14CA-437C-9553-7527D3190F4C}"/>
              </a:ext>
            </a:extLst>
          </p:cNvPr>
          <p:cNvSpPr txBox="1"/>
          <p:nvPr/>
        </p:nvSpPr>
        <p:spPr>
          <a:xfrm>
            <a:off x="2330424" y="5767369"/>
            <a:ext cx="4230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FF0000"/>
                </a:solidFill>
              </a:rPr>
              <a:t>Vožnja bez kacige je najopasnija vožnja!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278850" y="306855"/>
            <a:ext cx="5634296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Popunjavanje praznine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1" y="1268414"/>
            <a:ext cx="8856663" cy="2524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4825216" y="2617186"/>
            <a:ext cx="671162" cy="440471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3557145" y="3790366"/>
            <a:ext cx="51133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Kako</a:t>
            </a:r>
            <a:r>
              <a:rPr lang="en-US" altLang="en-US" u="sng" dirty="0">
                <a:solidFill>
                  <a:schemeClr val="tx2"/>
                </a:solidFill>
                <a:latin typeface="Helvetica" pitchFamily="34" charset="0"/>
              </a:rPr>
              <a:t>?</a:t>
            </a: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4205639" y="1353147"/>
            <a:ext cx="38163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Zašto?</a:t>
            </a:r>
            <a:endParaRPr lang="en-US" altLang="en-US" u="sng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2755021" y="1742463"/>
            <a:ext cx="63946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Popunjavanje otvorenih mjesta pri formiranju grupe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Popunjavanje otvorenih mjesta nakon što motorist napusti grupu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3659976" y="4224990"/>
            <a:ext cx="45847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Motorist u grupi uočava otvoreno mjesto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Ubrza motocikl kako bi popunio prazno mjesto</a:t>
            </a: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1873910" y="4928251"/>
            <a:ext cx="8156841" cy="164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dirty="0">
                <a:latin typeface="Helvetica" pitchFamily="34" charset="0"/>
              </a:rPr>
              <a:t>Budite oprezni prije nego što popunite prazninu!</a:t>
            </a:r>
          </a:p>
          <a:p>
            <a:pPr algn="ctr" eaLnBrk="1" hangingPunct="1"/>
            <a:endParaRPr lang="hr-HR" altLang="en-US" u="sng" dirty="0">
              <a:solidFill>
                <a:schemeClr val="tx2"/>
              </a:solidFill>
              <a:latin typeface="Helvetica" pitchFamily="34" charset="0"/>
            </a:endParaRPr>
          </a:p>
          <a:p>
            <a:pPr algn="ctr" eaLnBrk="1" hangingPunct="1"/>
            <a:r>
              <a:rPr lang="hr-HR" altLang="en-US" u="sng" dirty="0">
                <a:solidFill>
                  <a:srgbClr val="C00000"/>
                </a:solidFill>
                <a:latin typeface="Helvetica" pitchFamily="34" charset="0"/>
              </a:rPr>
              <a:t>Nikada nemojte prelaziti dijagonalno na suprotnu trećinu prometnog traka da biste popunili prazninu, osim ako ste predzadnji vozač, prvi ispred </a:t>
            </a:r>
            <a:r>
              <a:rPr lang="hr-HR" altLang="en-US" u="sng" dirty="0" err="1">
                <a:solidFill>
                  <a:srgbClr val="C00000"/>
                </a:solidFill>
                <a:latin typeface="Helvetica" pitchFamily="34" charset="0"/>
              </a:rPr>
              <a:t>sweepera</a:t>
            </a:r>
            <a:r>
              <a:rPr lang="hr-HR" altLang="en-US" u="sng" dirty="0">
                <a:solidFill>
                  <a:srgbClr val="C00000"/>
                </a:solidFill>
                <a:latin typeface="Helvetica" pitchFamily="34" charset="0"/>
              </a:rPr>
              <a:t>! </a:t>
            </a: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 flipV="1">
            <a:off x="1524001" y="1268760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pic>
        <p:nvPicPr>
          <p:cNvPr id="26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876BB522-6EB8-4937-9EDD-A8A83FBD7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14" y="3001459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7">
            <a:extLst>
              <a:ext uri="{FF2B5EF4-FFF2-40B4-BE49-F238E27FC236}">
                <a16:creationId xmlns:a16="http://schemas.microsoft.com/office/drawing/2014/main" id="{CD362475-F4B8-4B73-9467-BBF5BB29FA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2492376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8" name="Line 8">
            <a:extLst>
              <a:ext uri="{FF2B5EF4-FFF2-40B4-BE49-F238E27FC236}">
                <a16:creationId xmlns:a16="http://schemas.microsoft.com/office/drawing/2014/main" id="{3D72C1A1-0CE1-4810-9B14-FA9A842EFE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378936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pic>
        <p:nvPicPr>
          <p:cNvPr id="29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BB8FF161-CE82-459F-A424-51BDA753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78" y="3277968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9BD9EB49-F176-4954-B5BF-9D2520F07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970" y="3287491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FB7E2F08-A82F-467A-B1F1-E0160FE90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77" y="2627408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C95D663E-6C29-46A1-9ECB-C1380AF1C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827" y="2627408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Louis Louw\Documents\H-D and HOG\Training Revamp - July 2014\Ultra Limited 2014.jpg">
            <a:extLst>
              <a:ext uri="{FF2B5EF4-FFF2-40B4-BE49-F238E27FC236}">
                <a16:creationId xmlns:a16="http://schemas.microsoft.com/office/drawing/2014/main" id="{96356DBE-BD39-4883-A050-B087B142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57" y="3190864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8AB7F4A6-CC67-4AC1-8561-1C670BEF0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574" y="2883489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70666EC6-2A97-48EB-95E4-E3FBC55B5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7" y="3223562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E4B198A7-A8D6-4C1C-BAE4-9C8A844B5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20" y="2601481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3AB575EE-16BA-4801-87E9-DC32F1BB3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45" y="3232838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0DDA3188-E423-487D-9DFA-6F271C4AD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171" y="2617187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86563-0E5A-4626-BDF8-0D66F2BA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70</a:t>
            </a:fld>
            <a:endParaRPr lang="en-GB"/>
          </a:p>
        </p:txBody>
      </p:sp>
      <p:pic>
        <p:nvPicPr>
          <p:cNvPr id="30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67F488FC-2010-42C8-8727-CE2946C82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64" y="3250689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CE6CBC90-D284-4AB9-8F69-FABC5E32A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82" y="2574000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4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0.00139 L 0.10365 0.005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0.00139 L 0.10455 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21626" y="116632"/>
            <a:ext cx="5926702" cy="100811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vi-VN" altLang="en-US" sz="3200" dirty="0">
                <a:latin typeface="Helvetica" pitchFamily="34" charset="0"/>
              </a:rPr>
              <a:t>Dopustite </a:t>
            </a:r>
            <a:r>
              <a:rPr lang="hr-HR" altLang="en-US" sz="3200" dirty="0" err="1">
                <a:latin typeface="Helvetica" pitchFamily="34" charset="0"/>
              </a:rPr>
              <a:t>Road</a:t>
            </a:r>
            <a:r>
              <a:rPr lang="hr-HR" altLang="en-US" sz="3200" dirty="0">
                <a:latin typeface="Helvetica" pitchFamily="34" charset="0"/>
              </a:rPr>
              <a:t> </a:t>
            </a:r>
            <a:r>
              <a:rPr lang="hr-HR" altLang="en-US" sz="3200" dirty="0" err="1">
                <a:latin typeface="Helvetica" pitchFamily="34" charset="0"/>
              </a:rPr>
              <a:t>Marshall</a:t>
            </a:r>
            <a:r>
              <a:rPr lang="hr-HR" altLang="en-US" sz="3200" dirty="0">
                <a:latin typeface="Helvetica" pitchFamily="34" charset="0"/>
              </a:rPr>
              <a:t>-ima </a:t>
            </a:r>
            <a:r>
              <a:rPr lang="vi-VN" altLang="en-US" sz="3200" dirty="0">
                <a:latin typeface="Helvetica" pitchFamily="34" charset="0"/>
              </a:rPr>
              <a:t>da prođ</a:t>
            </a:r>
            <a:r>
              <a:rPr lang="hr-HR" altLang="en-US" sz="3200" dirty="0">
                <a:latin typeface="Helvetica" pitchFamily="34" charset="0"/>
              </a:rPr>
              <a:t>u</a:t>
            </a:r>
            <a:endParaRPr lang="en-US" altLang="en-US" sz="32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1" y="1273176"/>
            <a:ext cx="8856663" cy="251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3395662" y="3780088"/>
            <a:ext cx="51133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Kako</a:t>
            </a:r>
            <a:r>
              <a:rPr lang="en-US" altLang="en-US" u="sng" dirty="0">
                <a:solidFill>
                  <a:schemeClr val="tx2"/>
                </a:solidFill>
                <a:latin typeface="Helvetica" pitchFamily="34" charset="0"/>
              </a:rPr>
              <a:t>?</a:t>
            </a: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044156" y="1268652"/>
            <a:ext cx="38163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Zašto?</a:t>
            </a:r>
            <a:endParaRPr lang="en-US" altLang="en-US" u="sng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2634995" y="1632399"/>
            <a:ext cx="6957638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 err="1">
                <a:latin typeface="Helvetica" pitchFamily="34" charset="0"/>
              </a:rPr>
              <a:t>Road</a:t>
            </a:r>
            <a:r>
              <a:rPr lang="hr-HR" altLang="en-US" sz="1400" dirty="0">
                <a:latin typeface="Helvetica" pitchFamily="34" charset="0"/>
              </a:rPr>
              <a:t> </a:t>
            </a:r>
            <a:r>
              <a:rPr lang="hr-HR" altLang="en-US" sz="1400" dirty="0" err="1">
                <a:latin typeface="Helvetica" pitchFamily="34" charset="0"/>
              </a:rPr>
              <a:t>Marshalli</a:t>
            </a:r>
            <a:r>
              <a:rPr lang="hr-HR" altLang="en-US" sz="1400" dirty="0">
                <a:latin typeface="Helvetica" pitchFamily="34" charset="0"/>
              </a:rPr>
              <a:t> (najčešće u narančastom prsluku), moraju se vraćati na svoj položaj unutar </a:t>
            </a:r>
            <a:r>
              <a:rPr lang="hr-HR" altLang="en-US" sz="1400" dirty="0" err="1">
                <a:latin typeface="Helvetica" pitchFamily="34" charset="0"/>
              </a:rPr>
              <a:t>Road</a:t>
            </a:r>
            <a:r>
              <a:rPr lang="hr-HR" altLang="en-US" sz="1400" dirty="0">
                <a:latin typeface="Helvetica" pitchFamily="34" charset="0"/>
              </a:rPr>
              <a:t> </a:t>
            </a:r>
            <a:r>
              <a:rPr lang="hr-HR" altLang="en-US" sz="1400" dirty="0" err="1">
                <a:latin typeface="Helvetica" pitchFamily="34" charset="0"/>
              </a:rPr>
              <a:t>Marshall</a:t>
            </a:r>
            <a:r>
              <a:rPr lang="hr-HR" altLang="en-US" sz="1400" dirty="0">
                <a:latin typeface="Helvetica" pitchFamily="34" charset="0"/>
              </a:rPr>
              <a:t> grupe, iza Vođe puta</a:t>
            </a:r>
          </a:p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Prolazak uzduž grupe predstavlja opasnost za </a:t>
            </a:r>
            <a:r>
              <a:rPr lang="hr-HR" altLang="en-US" sz="1400" dirty="0" err="1">
                <a:latin typeface="Helvetica" pitchFamily="34" charset="0"/>
              </a:rPr>
              <a:t>Road</a:t>
            </a:r>
            <a:r>
              <a:rPr lang="hr-HR" altLang="en-US" sz="1400" dirty="0">
                <a:latin typeface="Helvetica" pitchFamily="34" charset="0"/>
              </a:rPr>
              <a:t> </a:t>
            </a:r>
            <a:r>
              <a:rPr lang="hr-HR" altLang="en-US" sz="1400" dirty="0" err="1">
                <a:latin typeface="Helvetica" pitchFamily="34" charset="0"/>
              </a:rPr>
              <a:t>Marshalle</a:t>
            </a:r>
            <a:endParaRPr lang="hr-HR" altLang="en-US" sz="1400" dirty="0">
              <a:latin typeface="Helvetica" pitchFamily="34" charset="0"/>
            </a:endParaRPr>
          </a:p>
        </p:txBody>
      </p:sp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1563814" y="4221163"/>
            <a:ext cx="8816849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1450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Kad se </a:t>
            </a:r>
            <a:r>
              <a:rPr lang="hr-HR" altLang="en-US" sz="1600" dirty="0" err="1">
                <a:latin typeface="Helvetica" pitchFamily="34" charset="0"/>
              </a:rPr>
              <a:t>Road</a:t>
            </a:r>
            <a:r>
              <a:rPr lang="hr-HR" altLang="en-US" sz="1600" dirty="0">
                <a:latin typeface="Helvetica" pitchFamily="34" charset="0"/>
              </a:rPr>
              <a:t> </a:t>
            </a:r>
            <a:r>
              <a:rPr lang="hr-HR" altLang="en-US" sz="1600" dirty="0" err="1">
                <a:latin typeface="Helvetica" pitchFamily="34" charset="0"/>
              </a:rPr>
              <a:t>Marshall</a:t>
            </a:r>
            <a:r>
              <a:rPr lang="hr-HR" altLang="en-US" sz="1600" dirty="0">
                <a:latin typeface="Helvetica" pitchFamily="34" charset="0"/>
              </a:rPr>
              <a:t> približi odostraga, postupak je sljedeći:</a:t>
            </a:r>
          </a:p>
          <a:p>
            <a:pPr marL="628650" lvl="1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Dajte signal da se želite prestrojiti na desnu trećinu kolničkog traka</a:t>
            </a:r>
          </a:p>
          <a:p>
            <a:pPr marL="628650" lvl="1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Prestrojite se kad vam motoristi u desnoj trećini kolničkog traka osiguraju dovoljno prostora</a:t>
            </a:r>
          </a:p>
          <a:p>
            <a:pPr marL="628650" lvl="1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Vozite desnom kolničkom trakom dok ne prođu svi </a:t>
            </a:r>
            <a:r>
              <a:rPr lang="hr-HR" altLang="en-US" sz="1600" dirty="0" err="1">
                <a:latin typeface="Helvetica" pitchFamily="34" charset="0"/>
              </a:rPr>
              <a:t>Road</a:t>
            </a:r>
            <a:r>
              <a:rPr lang="hr-HR" altLang="en-US" sz="1600" dirty="0">
                <a:latin typeface="Helvetica" pitchFamily="34" charset="0"/>
              </a:rPr>
              <a:t> </a:t>
            </a:r>
            <a:r>
              <a:rPr lang="hr-HR" altLang="en-US" sz="1600" dirty="0" err="1">
                <a:latin typeface="Helvetica" pitchFamily="34" charset="0"/>
              </a:rPr>
              <a:t>Marshalli</a:t>
            </a:r>
            <a:endParaRPr lang="hr-HR" altLang="en-US" sz="1600" dirty="0">
              <a:latin typeface="Helvetica" pitchFamily="34" charset="0"/>
            </a:endParaRPr>
          </a:p>
          <a:p>
            <a:pPr marL="628650" lvl="1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Dajte signal da se vraćate na lijevu trećinu kolničkog traka</a:t>
            </a:r>
          </a:p>
          <a:p>
            <a:pPr marL="628650" lvl="1" indent="-1714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1600" dirty="0">
                <a:latin typeface="Helvetica" pitchFamily="34" charset="0"/>
              </a:rPr>
              <a:t>Vratite se na svoje mjesto u lijevu trećinu kolničkog traka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 flipV="1">
            <a:off x="1524001" y="1268413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pic>
        <p:nvPicPr>
          <p:cNvPr id="24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6972DA05-C473-4DA9-BE14-F14C00C8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14" y="3001459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ine 7">
            <a:extLst>
              <a:ext uri="{FF2B5EF4-FFF2-40B4-BE49-F238E27FC236}">
                <a16:creationId xmlns:a16="http://schemas.microsoft.com/office/drawing/2014/main" id="{25E0A3A8-CDF7-4C56-87C6-7A80CD91A5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2492376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sp>
        <p:nvSpPr>
          <p:cNvPr id="26" name="Line 8">
            <a:extLst>
              <a:ext uri="{FF2B5EF4-FFF2-40B4-BE49-F238E27FC236}">
                <a16:creationId xmlns:a16="http://schemas.microsoft.com/office/drawing/2014/main" id="{6ACEB161-BAD1-41CA-ABBB-6206CBE38F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1" y="3789364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 S" pitchFamily="2" charset="0"/>
            </a:endParaRPr>
          </a:p>
        </p:txBody>
      </p:sp>
      <p:pic>
        <p:nvPicPr>
          <p:cNvPr id="27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35C21A01-6C39-4D67-A48A-0DED721B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78" y="3277968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2C916D82-2ABB-4B92-910D-D4720836B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96" y="2601279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B7AA1CC6-3F79-4894-A57A-8DC15170D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970" y="3287491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AC8E4722-0227-4FCE-AB67-123A4CA5E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827" y="2627408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Louis Louw\Documents\H-D and HOG\Training Revamp - July 2014\Ultra Limited 2014.jpg">
            <a:extLst>
              <a:ext uri="{FF2B5EF4-FFF2-40B4-BE49-F238E27FC236}">
                <a16:creationId xmlns:a16="http://schemas.microsoft.com/office/drawing/2014/main" id="{A7A6F103-5729-44B9-A301-B52D8B72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57" y="3190864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Louis Louw\Documents\H-D and HOG\Training Revamp - July 2014\Ultra Limited 2014 3.jpg">
            <a:extLst>
              <a:ext uri="{FF2B5EF4-FFF2-40B4-BE49-F238E27FC236}">
                <a16:creationId xmlns:a16="http://schemas.microsoft.com/office/drawing/2014/main" id="{6A52E322-1B19-4C31-BAED-0C9D222A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574" y="2883489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Louis Louw\Documents\H-D and HOG\Training Revamp - July 2014\2014 Nightrod.jpg">
            <a:extLst>
              <a:ext uri="{FF2B5EF4-FFF2-40B4-BE49-F238E27FC236}">
                <a16:creationId xmlns:a16="http://schemas.microsoft.com/office/drawing/2014/main" id="{AF6DAD2C-DFFA-42BD-B8B2-AEA708847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7" y="3223562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Louis Louw\Documents\H-D and HOG\Training Revamp - July 2014\2014 Breakout.jpg">
            <a:extLst>
              <a:ext uri="{FF2B5EF4-FFF2-40B4-BE49-F238E27FC236}">
                <a16:creationId xmlns:a16="http://schemas.microsoft.com/office/drawing/2014/main" id="{B65706D8-F5D9-4290-A649-81982A222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20" y="2601481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4268A3CE-3409-4833-B2D8-AC228BCF0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45" y="3232838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D9DF3874-3743-4FC2-9B8D-72C230292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766" y="2478785"/>
            <a:ext cx="562099" cy="374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33400" algn="tl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FE2DB2E6-EC18-4CDC-A795-A31ACF94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77" y="2627408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43035408-DC59-48C9-B606-AF0DB0BFC48D}"/>
              </a:ext>
            </a:extLst>
          </p:cNvPr>
          <p:cNvSpPr/>
          <p:nvPr/>
        </p:nvSpPr>
        <p:spPr>
          <a:xfrm>
            <a:off x="7319842" y="2595123"/>
            <a:ext cx="720375" cy="4989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3238BA-8601-43A1-9F68-C50E7B6DB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71</a:t>
            </a:fld>
            <a:endParaRPr lang="en-GB"/>
          </a:p>
        </p:txBody>
      </p:sp>
      <p:pic>
        <p:nvPicPr>
          <p:cNvPr id="41" name="Picture 9" descr="C:\Users\Louis Louw\Documents\H-D and HOG\Training Revamp - July 2014\750.jpg">
            <a:extLst>
              <a:ext uri="{FF2B5EF4-FFF2-40B4-BE49-F238E27FC236}">
                <a16:creationId xmlns:a16="http://schemas.microsoft.com/office/drawing/2014/main" id="{3EE31E63-97C9-459D-83AF-A3B64F4D2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626" y="3297400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Louis Louw\Documents\H-D and HOG\Training Revamp - July 2014\2014 Sportster 883 Iron.jpg">
            <a:extLst>
              <a:ext uri="{FF2B5EF4-FFF2-40B4-BE49-F238E27FC236}">
                <a16:creationId xmlns:a16="http://schemas.microsoft.com/office/drawing/2014/main" id="{31CEDB11-FDBD-4384-B898-F59DC7090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33" y="2637317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3 0.00949 L 0.08841 0.010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0.00173 0.0756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377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3.33333E-6 L 0.00052 0.0726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3.7037E-6 L -0.00087 0.0747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72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7 4.44444E-6 L 0.00052 0.0726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41 0.01018 L 0.67201 0.024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0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0.07569 L 1.94444E-6 4.44444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72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7268 L 4.16667E-6 3.33333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63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87 0.07476 L -2.77778E-6 3.7037E-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63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52 0.07268 L -4.16667E-7 4.44444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524000" y="1340768"/>
            <a:ext cx="8964488" cy="3168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" pitchFamily="34" charset="0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247583"/>
            <a:ext cx="5328592" cy="1149086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3600" dirty="0">
                <a:latin typeface="Helvetica" pitchFamily="34" charset="0"/>
              </a:rPr>
              <a:t>Polukružno okretanje </a:t>
            </a:r>
          </a:p>
          <a:p>
            <a:pPr algn="ctr"/>
            <a:r>
              <a:rPr lang="hr-HR" altLang="en-US" sz="3600" dirty="0">
                <a:latin typeface="Helvetica" pitchFamily="34" charset="0"/>
              </a:rPr>
              <a:t>(</a:t>
            </a:r>
            <a:r>
              <a:rPr lang="en-US" altLang="en-US" sz="3600" dirty="0">
                <a:latin typeface="Helvetica" pitchFamily="34" charset="0"/>
              </a:rPr>
              <a:t>U-Turn</a:t>
            </a:r>
            <a:r>
              <a:rPr lang="hr-HR" altLang="en-US" sz="3600" dirty="0">
                <a:latin typeface="Helvetica" pitchFamily="34" charset="0"/>
              </a:rPr>
              <a:t>)</a:t>
            </a:r>
            <a:endParaRPr lang="en-US" altLang="en-US" sz="3600" dirty="0">
              <a:latin typeface="Helvetica" pitchFamily="34" charset="0"/>
            </a:endParaRPr>
          </a:p>
        </p:txBody>
      </p:sp>
      <p:sp>
        <p:nvSpPr>
          <p:cNvPr id="3" name="Line 45"/>
          <p:cNvSpPr>
            <a:spLocks noChangeShapeType="1"/>
          </p:cNvSpPr>
          <p:nvPr/>
        </p:nvSpPr>
        <p:spPr bwMode="auto">
          <a:xfrm flipV="1">
            <a:off x="1524001" y="2725610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4" name="AutoShape 69"/>
          <p:cNvSpPr>
            <a:spLocks noChangeArrowheads="1"/>
          </p:cNvSpPr>
          <p:nvPr/>
        </p:nvSpPr>
        <p:spPr bwMode="auto">
          <a:xfrm>
            <a:off x="3693440" y="3141216"/>
            <a:ext cx="4248150" cy="431800"/>
          </a:xfrm>
          <a:prstGeom prst="rightArrow">
            <a:avLst>
              <a:gd name="adj1" fmla="val 50000"/>
              <a:gd name="adj2" fmla="val 245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5" name="AutoShape 70"/>
          <p:cNvSpPr>
            <a:spLocks noChangeArrowheads="1"/>
          </p:cNvSpPr>
          <p:nvPr/>
        </p:nvSpPr>
        <p:spPr bwMode="auto">
          <a:xfrm rot="10800000">
            <a:off x="3693440" y="1916832"/>
            <a:ext cx="4248149" cy="431800"/>
          </a:xfrm>
          <a:prstGeom prst="rightArrow">
            <a:avLst>
              <a:gd name="adj1" fmla="val 50000"/>
              <a:gd name="adj2" fmla="val 245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6" name="Rectangle 71"/>
          <p:cNvSpPr>
            <a:spLocks noChangeArrowheads="1"/>
          </p:cNvSpPr>
          <p:nvPr/>
        </p:nvSpPr>
        <p:spPr bwMode="auto">
          <a:xfrm>
            <a:off x="1523998" y="5157200"/>
            <a:ext cx="1107001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Kako</a:t>
            </a:r>
            <a:r>
              <a:rPr lang="en-US" altLang="en-US" u="sng" dirty="0">
                <a:solidFill>
                  <a:schemeClr val="tx2"/>
                </a:solidFill>
                <a:latin typeface="Helvetica" pitchFamily="34" charset="0"/>
              </a:rPr>
              <a:t>?</a:t>
            </a:r>
            <a:endParaRPr lang="en-US" altLang="en-US" sz="2000" dirty="0">
              <a:latin typeface="Helvetica" pitchFamily="34" charset="0"/>
            </a:endParaRPr>
          </a:p>
        </p:txBody>
      </p:sp>
      <p:sp>
        <p:nvSpPr>
          <p:cNvPr id="7" name="Rectangle 72"/>
          <p:cNvSpPr>
            <a:spLocks noChangeArrowheads="1"/>
          </p:cNvSpPr>
          <p:nvPr/>
        </p:nvSpPr>
        <p:spPr bwMode="auto">
          <a:xfrm>
            <a:off x="1523999" y="4509000"/>
            <a:ext cx="1107001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en-US" u="sng" dirty="0">
                <a:solidFill>
                  <a:schemeClr val="tx2"/>
                </a:solidFill>
                <a:latin typeface="Helvetica" pitchFamily="34" charset="0"/>
              </a:rPr>
              <a:t>Zašto?</a:t>
            </a:r>
            <a:endParaRPr lang="en-US" altLang="en-US" sz="2000" dirty="0">
              <a:latin typeface="Helvetica" pitchFamily="34" charset="0"/>
            </a:endParaRPr>
          </a:p>
        </p:txBody>
      </p:sp>
      <p:sp>
        <p:nvSpPr>
          <p:cNvPr id="8" name="Text Box 73"/>
          <p:cNvSpPr txBox="1">
            <a:spLocks noChangeArrowheads="1"/>
          </p:cNvSpPr>
          <p:nvPr/>
        </p:nvSpPr>
        <p:spPr bwMode="auto">
          <a:xfrm>
            <a:off x="2630999" y="4479503"/>
            <a:ext cx="785748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Nepredviđene prepreke na putu do odredišta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Došlo je do pogrešnog smjera kretanja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lang="hr-HR" altLang="en-US" sz="1400" dirty="0">
              <a:latin typeface="Helvetica" pitchFamily="34" charset="0"/>
            </a:endParaRPr>
          </a:p>
          <a:p>
            <a:pPr marL="171450" indent="-171450" eaLnBrk="1" hangingPunct="1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Vođa puta će pokazati ručnim signalom „Stop”, usporiti i skrenuti desno uz rub prometne trake </a:t>
            </a:r>
          </a:p>
          <a:p>
            <a:pPr marL="171450" indent="-171450" eaLnBrk="1" hangingPunct="1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Svi se motoristi zaustavljaju, te također skreću desno uz rub kolničke trake</a:t>
            </a:r>
          </a:p>
          <a:p>
            <a:pPr marL="171450" indent="-171450" eaLnBrk="1" hangingPunct="1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hr-HR" altLang="en-US" sz="1400" dirty="0" err="1">
                <a:latin typeface="Helvetica" pitchFamily="34" charset="0"/>
              </a:rPr>
              <a:t>Road</a:t>
            </a:r>
            <a:r>
              <a:rPr lang="hr-HR" altLang="en-US" sz="1400" dirty="0">
                <a:latin typeface="Helvetica" pitchFamily="34" charset="0"/>
              </a:rPr>
              <a:t> </a:t>
            </a:r>
            <a:r>
              <a:rPr lang="hr-HR" altLang="en-US" sz="1400" dirty="0" err="1">
                <a:latin typeface="Helvetica" pitchFamily="34" charset="0"/>
              </a:rPr>
              <a:t>Marshalli</a:t>
            </a:r>
            <a:r>
              <a:rPr lang="hr-HR" altLang="en-US" sz="1400" dirty="0">
                <a:latin typeface="Helvetica" pitchFamily="34" charset="0"/>
              </a:rPr>
              <a:t> će osigurat oba kraja grupe i upozoriti na nadolazeći promet radi sigurnosti</a:t>
            </a:r>
          </a:p>
          <a:p>
            <a:pPr marL="171450" indent="-171450" eaLnBrk="1" hangingPunct="1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Kad Vođa puta ustanovi da prometa nema, dati će nalog za „U” okretanje, te prvi izvesti „U” okret </a:t>
            </a:r>
          </a:p>
          <a:p>
            <a:pPr marL="171450" indent="-171450" eaLnBrk="1" hangingPunct="1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hr-HR" altLang="en-US" sz="1400" dirty="0">
                <a:latin typeface="Helvetica" pitchFamily="34" charset="0"/>
              </a:rPr>
              <a:t>Svi motoristi slijede Vođu puta i izvode „U” okret na istom mjestu, kako bi se osiguralo formiranje grupe.</a:t>
            </a:r>
          </a:p>
        </p:txBody>
      </p:sp>
      <p:pic>
        <p:nvPicPr>
          <p:cNvPr id="10" name="Picture 2" descr="C:\Users\Louis Louw\Documents\H-D and HOG\Training Revamp - July 2014\Ultra Limited 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269" y="3897795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Louis Louw\Documents\H-D and HOG\Training Revamp - July 2014\2014 Herit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719" y="3991424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Louis Louw\Documents\H-D and HOG\Training Revamp - July 2014\2014 Break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560" y="3994846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Louis Louw\Documents\H-D and HOG\Training Revamp - July 2014\2014 Nightro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523" y="3982848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Louis Louw\Documents\H-D and HOG\Training Revamp - July 2014\2014 Sportster 883 Ir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707" y="4033482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Louis Louw\Documents\H-D and HOG\Training Revamp - July 2014\Ultra Limited 2014 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164" y="3989722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Louis Louw\Documents\H-D and HOG\Training Revamp - July 2014\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83" y="3995355"/>
            <a:ext cx="618255" cy="40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19" y="3994845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Louis Louw\Documents\H-D and HOG\Training Revamp - July 2014\2014 Herit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127" y="3577617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Louis Louw\Documents\H-D and HOG\Training Revamp - July 2014\2014 Breako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7565" y="1447012"/>
            <a:ext cx="615451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Louis Louw\Documents\H-D and HOG\Training Revamp - July 2014\2014 Nightro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7564" y="3559360"/>
            <a:ext cx="615722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375" y="1483181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ine 44"/>
          <p:cNvSpPr>
            <a:spLocks noChangeShapeType="1"/>
          </p:cNvSpPr>
          <p:nvPr/>
        </p:nvSpPr>
        <p:spPr bwMode="auto">
          <a:xfrm flipV="1">
            <a:off x="1524001" y="1501647"/>
            <a:ext cx="8856663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24" name="AutoShape 68"/>
          <p:cNvSpPr>
            <a:spLocks noChangeArrowheads="1"/>
          </p:cNvSpPr>
          <p:nvPr/>
        </p:nvSpPr>
        <p:spPr bwMode="auto">
          <a:xfrm rot="5400000" flipH="1">
            <a:off x="8282636" y="1980210"/>
            <a:ext cx="1559284" cy="1368425"/>
          </a:xfrm>
          <a:custGeom>
            <a:avLst/>
            <a:gdLst>
              <a:gd name="T0" fmla="*/ 26335090 w 21600"/>
              <a:gd name="T1" fmla="*/ 0 h 21600"/>
              <a:gd name="T2" fmla="*/ 8697722 w 21600"/>
              <a:gd name="T3" fmla="*/ 86693842 h 21600"/>
              <a:gd name="T4" fmla="*/ 27687439 w 21600"/>
              <a:gd name="T5" fmla="*/ 33353079 h 21600"/>
              <a:gd name="T6" fmla="*/ 44590285 w 21600"/>
              <a:gd name="T7" fmla="*/ 57334347 h 21600"/>
              <a:gd name="T8" fmla="*/ 61496013 w 21600"/>
              <a:gd name="T9" fmla="*/ 33353079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lnTo>
                  <a:pt x="15662" y="1428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25" name="Line 46"/>
          <p:cNvSpPr>
            <a:spLocks noChangeShapeType="1"/>
          </p:cNvSpPr>
          <p:nvPr/>
        </p:nvSpPr>
        <p:spPr bwMode="auto">
          <a:xfrm flipV="1">
            <a:off x="1524001" y="4022598"/>
            <a:ext cx="8856663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pic>
        <p:nvPicPr>
          <p:cNvPr id="23" name="Picture 8" descr="C:\Users\Louis Louw\Documents\H-D and HOG\Training Revamp - July 2014\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86" y="3026405"/>
            <a:ext cx="618255" cy="40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F01EC8-0DFC-489B-9129-B6364127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72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dirty="0">
                <a:latin typeface="Helvetica" pitchFamily="34" charset="0"/>
              </a:rPr>
              <a:t>Par</a:t>
            </a:r>
            <a:r>
              <a:rPr lang="hr-HR" altLang="en-US" sz="4400" dirty="0">
                <a:latin typeface="Helvetica" pitchFamily="34" charset="0"/>
              </a:rPr>
              <a:t>kiranje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63553" y="2124414"/>
            <a:ext cx="2197100" cy="431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" pitchFamily="34" charset="0"/>
            </a:endParaRPr>
          </a:p>
        </p:txBody>
      </p:sp>
      <p:sp>
        <p:nvSpPr>
          <p:cNvPr id="4" name="AutoShape 62"/>
          <p:cNvSpPr>
            <a:spLocks noChangeArrowheads="1"/>
          </p:cNvSpPr>
          <p:nvPr/>
        </p:nvSpPr>
        <p:spPr bwMode="auto">
          <a:xfrm>
            <a:off x="2928739" y="2843551"/>
            <a:ext cx="431800" cy="142875"/>
          </a:xfrm>
          <a:prstGeom prst="lef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5" name="AutoShape 61"/>
          <p:cNvSpPr>
            <a:spLocks noChangeArrowheads="1"/>
          </p:cNvSpPr>
          <p:nvPr/>
        </p:nvSpPr>
        <p:spPr bwMode="auto">
          <a:xfrm>
            <a:off x="2928739" y="3275351"/>
            <a:ext cx="431800" cy="142875"/>
          </a:xfrm>
          <a:prstGeom prst="lef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6" name="AutoShape 60"/>
          <p:cNvSpPr>
            <a:spLocks noChangeArrowheads="1"/>
          </p:cNvSpPr>
          <p:nvPr/>
        </p:nvSpPr>
        <p:spPr bwMode="auto">
          <a:xfrm>
            <a:off x="2928739" y="3635714"/>
            <a:ext cx="431800" cy="142875"/>
          </a:xfrm>
          <a:prstGeom prst="lef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7" name="AutoShape 59"/>
          <p:cNvSpPr>
            <a:spLocks noChangeArrowheads="1"/>
          </p:cNvSpPr>
          <p:nvPr/>
        </p:nvSpPr>
        <p:spPr bwMode="auto">
          <a:xfrm>
            <a:off x="2928739" y="4140539"/>
            <a:ext cx="431800" cy="142875"/>
          </a:xfrm>
          <a:prstGeom prst="lef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8" name="AutoShape 58"/>
          <p:cNvSpPr>
            <a:spLocks noChangeArrowheads="1"/>
          </p:cNvSpPr>
          <p:nvPr/>
        </p:nvSpPr>
        <p:spPr bwMode="auto">
          <a:xfrm>
            <a:off x="2928739" y="4500901"/>
            <a:ext cx="431800" cy="142875"/>
          </a:xfrm>
          <a:prstGeom prst="lef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9" name="AutoShape 57"/>
          <p:cNvSpPr>
            <a:spLocks noChangeArrowheads="1"/>
          </p:cNvSpPr>
          <p:nvPr/>
        </p:nvSpPr>
        <p:spPr bwMode="auto">
          <a:xfrm>
            <a:off x="2928739" y="4932701"/>
            <a:ext cx="431800" cy="142875"/>
          </a:xfrm>
          <a:prstGeom prst="lef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10" name="AutoShape 56"/>
          <p:cNvSpPr>
            <a:spLocks noChangeArrowheads="1"/>
          </p:cNvSpPr>
          <p:nvPr/>
        </p:nvSpPr>
        <p:spPr bwMode="auto">
          <a:xfrm>
            <a:off x="2928739" y="5293064"/>
            <a:ext cx="431800" cy="142875"/>
          </a:xfrm>
          <a:prstGeom prst="lef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11" name="AutoShape 55"/>
          <p:cNvSpPr>
            <a:spLocks noChangeArrowheads="1"/>
          </p:cNvSpPr>
          <p:nvPr/>
        </p:nvSpPr>
        <p:spPr bwMode="auto">
          <a:xfrm>
            <a:off x="2928739" y="5796301"/>
            <a:ext cx="431800" cy="142875"/>
          </a:xfrm>
          <a:prstGeom prst="lef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12" name="AutoShape 47"/>
          <p:cNvSpPr>
            <a:spLocks noChangeArrowheads="1"/>
          </p:cNvSpPr>
          <p:nvPr/>
        </p:nvSpPr>
        <p:spPr bwMode="auto">
          <a:xfrm>
            <a:off x="2928739" y="6156664"/>
            <a:ext cx="431800" cy="142875"/>
          </a:xfrm>
          <a:prstGeom prst="lef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H="1">
            <a:off x="2063552" y="6428492"/>
            <a:ext cx="2197089" cy="155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>
            <a:off x="2063554" y="2124413"/>
            <a:ext cx="2197085" cy="18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16" name="Line 25"/>
          <p:cNvSpPr>
            <a:spLocks noChangeShapeType="1"/>
          </p:cNvSpPr>
          <p:nvPr/>
        </p:nvSpPr>
        <p:spPr bwMode="auto">
          <a:xfrm>
            <a:off x="2063553" y="3924638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18" name="AutoShape 28"/>
          <p:cNvSpPr>
            <a:spLocks noChangeArrowheads="1"/>
          </p:cNvSpPr>
          <p:nvPr/>
        </p:nvSpPr>
        <p:spPr bwMode="auto">
          <a:xfrm rot="16200000" flipH="1">
            <a:off x="2071628" y="2296678"/>
            <a:ext cx="720725" cy="807997"/>
          </a:xfrm>
          <a:custGeom>
            <a:avLst/>
            <a:gdLst>
              <a:gd name="T0" fmla="*/ 16840540 w 21600"/>
              <a:gd name="T1" fmla="*/ 0 h 21600"/>
              <a:gd name="T2" fmla="*/ 16840540 w 21600"/>
              <a:gd name="T3" fmla="*/ 34614274 h 21600"/>
              <a:gd name="T4" fmla="*/ 3603925 w 21600"/>
              <a:gd name="T5" fmla="*/ 61496013 h 21600"/>
              <a:gd name="T6" fmla="*/ 24048358 w 21600"/>
              <a:gd name="T7" fmla="*/ 1730713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 dirty="0">
              <a:latin typeface="Helvetica" pitchFamily="34" charset="0"/>
            </a:endParaRPr>
          </a:p>
        </p:txBody>
      </p:sp>
      <p:sp>
        <p:nvSpPr>
          <p:cNvPr id="19" name="AutoShape 29"/>
          <p:cNvSpPr>
            <a:spLocks noChangeArrowheads="1"/>
          </p:cNvSpPr>
          <p:nvPr/>
        </p:nvSpPr>
        <p:spPr bwMode="auto">
          <a:xfrm>
            <a:off x="2172454" y="3348375"/>
            <a:ext cx="252638" cy="1582738"/>
          </a:xfrm>
          <a:prstGeom prst="downArrow">
            <a:avLst>
              <a:gd name="adj1" fmla="val 50000"/>
              <a:gd name="adj2" fmla="val 1098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20" name="AutoShape 30"/>
          <p:cNvSpPr>
            <a:spLocks noChangeArrowheads="1"/>
          </p:cNvSpPr>
          <p:nvPr/>
        </p:nvSpPr>
        <p:spPr bwMode="auto">
          <a:xfrm rot="10800000" flipH="1">
            <a:off x="2245480" y="5220037"/>
            <a:ext cx="655521" cy="1152525"/>
          </a:xfrm>
          <a:custGeom>
            <a:avLst/>
            <a:gdLst>
              <a:gd name="T0" fmla="*/ 16840540 w 21600"/>
              <a:gd name="T1" fmla="*/ 0 h 21600"/>
              <a:gd name="T2" fmla="*/ 16840540 w 21600"/>
              <a:gd name="T3" fmla="*/ 34614274 h 21600"/>
              <a:gd name="T4" fmla="*/ 3603925 w 21600"/>
              <a:gd name="T5" fmla="*/ 61496013 h 21600"/>
              <a:gd name="T6" fmla="*/ 24048358 w 21600"/>
              <a:gd name="T7" fmla="*/ 1730713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2289139" y="1325088"/>
            <a:ext cx="78299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en-US" u="sng" dirty="0">
                <a:latin typeface="Helvetica" pitchFamily="34" charset="0"/>
              </a:rPr>
              <a:t>Parkirajte po dva motocikla na mjesto za jedan automobil!</a:t>
            </a:r>
            <a:endParaRPr lang="en-US" altLang="en-US" u="sng" dirty="0">
              <a:latin typeface="Helvetica" pitchFamily="34" charset="0"/>
            </a:endParaRPr>
          </a:p>
        </p:txBody>
      </p:sp>
      <p:sp>
        <p:nvSpPr>
          <p:cNvPr id="24" name="AutoShape 63"/>
          <p:cNvSpPr>
            <a:spLocks noChangeArrowheads="1"/>
          </p:cNvSpPr>
          <p:nvPr/>
        </p:nvSpPr>
        <p:spPr bwMode="auto">
          <a:xfrm>
            <a:off x="2928739" y="2411751"/>
            <a:ext cx="431800" cy="142875"/>
          </a:xfrm>
          <a:prstGeom prst="leftArrow">
            <a:avLst>
              <a:gd name="adj1" fmla="val 50000"/>
              <a:gd name="adj2" fmla="val 755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25" name="Text Box 64"/>
          <p:cNvSpPr txBox="1">
            <a:spLocks noChangeArrowheads="1"/>
          </p:cNvSpPr>
          <p:nvPr/>
        </p:nvSpPr>
        <p:spPr bwMode="auto">
          <a:xfrm>
            <a:off x="5125094" y="1737046"/>
            <a:ext cx="5181697" cy="228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u="sng" dirty="0">
                <a:latin typeface="Helvetica" pitchFamily="34" charset="0"/>
              </a:rPr>
              <a:t>Ulaz</a:t>
            </a:r>
          </a:p>
          <a:p>
            <a:pPr algn="ctr" eaLnBrk="1" hangingPunct="1"/>
            <a:r>
              <a:rPr lang="hr-HR" altLang="en-US" dirty="0">
                <a:latin typeface="Helvetica" pitchFamily="34" charset="0"/>
              </a:rPr>
              <a:t>Ulaz na parkiralište izvodi se u formaciji </a:t>
            </a:r>
          </a:p>
          <a:p>
            <a:pPr algn="ctr" eaLnBrk="1" hangingPunct="1"/>
            <a:r>
              <a:rPr lang="hr-HR" altLang="en-US" dirty="0">
                <a:latin typeface="Helvetica" pitchFamily="34" charset="0"/>
              </a:rPr>
              <a:t>u jednom redu (Single </a:t>
            </a:r>
            <a:r>
              <a:rPr lang="hr-HR" altLang="en-US" dirty="0" err="1">
                <a:latin typeface="Helvetica" pitchFamily="34" charset="0"/>
              </a:rPr>
              <a:t>Formation</a:t>
            </a:r>
            <a:r>
              <a:rPr lang="hr-HR" altLang="en-US" dirty="0">
                <a:latin typeface="Helvetica" pitchFamily="34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hr-HR" altLang="en-US" u="sng" dirty="0">
                <a:latin typeface="Helvetica" pitchFamily="34" charset="0"/>
              </a:rPr>
              <a:t>Svrha</a:t>
            </a: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Učinkovito korištenje prostora</a:t>
            </a: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Izgleda uredno</a:t>
            </a: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Lakše napuštanje parkinga</a:t>
            </a:r>
          </a:p>
        </p:txBody>
      </p:sp>
      <p:sp>
        <p:nvSpPr>
          <p:cNvPr id="28" name="Text Box 67"/>
          <p:cNvSpPr txBox="1">
            <a:spLocks noChangeArrowheads="1"/>
          </p:cNvSpPr>
          <p:nvPr/>
        </p:nvSpPr>
        <p:spPr bwMode="auto">
          <a:xfrm>
            <a:off x="5125084" y="4135676"/>
            <a:ext cx="5181707" cy="2308324"/>
          </a:xfrm>
          <a:prstGeom prst="rect">
            <a:avLst/>
          </a:prstGeom>
          <a:noFill/>
          <a:ln w="254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b="1" u="sng" dirty="0">
                <a:solidFill>
                  <a:srgbClr val="C00000"/>
                </a:solidFill>
                <a:latin typeface="Helvetica" pitchFamily="34" charset="0"/>
              </a:rPr>
              <a:t>Napomene: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hr-HR" altLang="en-US" u="sng" dirty="0">
                <a:solidFill>
                  <a:srgbClr val="C00000"/>
                </a:solidFill>
                <a:latin typeface="Helvetica" pitchFamily="34" charset="0"/>
              </a:rPr>
              <a:t>Na travi, šljunku ili neravnim površinama osigurajte da se vaš motocikl ne sruši </a:t>
            </a:r>
          </a:p>
          <a:p>
            <a:pPr lvl="1" indent="-477838" eaLnBrk="1" hangingPunct="1"/>
            <a:r>
              <a:rPr lang="hr-HR" altLang="en-US" dirty="0">
                <a:solidFill>
                  <a:srgbClr val="C00000"/>
                </a:solidFill>
                <a:latin typeface="Helvetica" pitchFamily="34" charset="0"/>
              </a:rPr>
              <a:t>(na motocikl pored vašeg).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hr-HR" altLang="en-US" dirty="0">
                <a:latin typeface="Helvetica" pitchFamily="34" charset="0"/>
              </a:rPr>
              <a:t>Svi motocikli bi trebali biti parkirani „na crtu”, sa volanom nagnutim u lijevo.</a:t>
            </a:r>
          </a:p>
          <a:p>
            <a:pPr marL="285750" indent="-285750" eaLnBrk="1" hangingPunct="1">
              <a:buFont typeface="Wingdings" panose="05000000000000000000" pitchFamily="2" charset="2"/>
              <a:buChar char="v"/>
            </a:pPr>
            <a:r>
              <a:rPr lang="hr-HR" altLang="en-US" dirty="0">
                <a:latin typeface="Helvetica" pitchFamily="34" charset="0"/>
              </a:rPr>
              <a:t>Nemojte čekati da prvi završe parkiranje; parkirajte paralelno!</a:t>
            </a:r>
          </a:p>
        </p:txBody>
      </p:sp>
      <p:pic>
        <p:nvPicPr>
          <p:cNvPr id="30" name="Picture 2" descr="C:\Users\Louis Louw\Documents\H-D and HOG\Training Revamp - July 2014\Ultra Limited 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803" y="5903490"/>
            <a:ext cx="720375" cy="49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Louis Louw\Documents\H-D and HOG\Training Revamp - July 2014\2014 Breakou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20" y="5585020"/>
            <a:ext cx="609305" cy="4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Louis Louw\Documents\H-D and HOG\Training Revamp - July 2014\2014 Herit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79" y="5140857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Line 23"/>
          <p:cNvSpPr>
            <a:spLocks noChangeShapeType="1"/>
          </p:cNvSpPr>
          <p:nvPr/>
        </p:nvSpPr>
        <p:spPr bwMode="auto">
          <a:xfrm>
            <a:off x="2063553" y="5580400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pic>
        <p:nvPicPr>
          <p:cNvPr id="34" name="Picture 5" descr="C:\Users\Louis Louw\Documents\H-D and HOG\Training Revamp - July 2014\2014 Sportster 883 Ir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441" y="4790056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65" y="4354977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Louis Louw\Documents\H-D and HOG\Training Revamp - July 2014\2014 Sportster 883 Ir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458" y="3960549"/>
            <a:ext cx="562099" cy="3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C:\Users\Louis Louw\Documents\H-D and HOG\Training Revamp - July 2014\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080" y="3491086"/>
            <a:ext cx="618255" cy="40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Louis Louw\Documents\H-D and HOG\Training Revamp - July 2014\2014 Nightro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10" y="3138468"/>
            <a:ext cx="617436" cy="4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Louis Louw\Documents\H-D and HOG\Training Revamp - July 2014\7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21" y="2698580"/>
            <a:ext cx="644374" cy="4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C:\Users\Louis Louw\Documents\H-D and HOG\Training Revamp - July 2014\Ultra Limited 2014 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20" y="2287300"/>
            <a:ext cx="808005" cy="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Line 26"/>
          <p:cNvSpPr>
            <a:spLocks noChangeShapeType="1"/>
          </p:cNvSpPr>
          <p:nvPr/>
        </p:nvSpPr>
        <p:spPr bwMode="auto">
          <a:xfrm>
            <a:off x="2063553" y="3132475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 flipV="1">
            <a:off x="2063552" y="2124414"/>
            <a:ext cx="0" cy="4319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15" name="Line 24"/>
          <p:cNvSpPr>
            <a:spLocks noChangeShapeType="1"/>
          </p:cNvSpPr>
          <p:nvPr/>
        </p:nvSpPr>
        <p:spPr bwMode="auto">
          <a:xfrm>
            <a:off x="2063553" y="4788238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>
              <a:latin typeface="Helvetica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6B2A8B7-4D3A-47B6-8FAC-06F046B9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73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03542 -0.0004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1.48148E-6 L -0.04128 0.0009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4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1.85185E-6 L -0.03971 1.85185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6 -4.44444E-6 L -0.04023 0.0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25E-6 -3.7037E-7 L -0.03685 -0.0004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-2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58333E-6 3.7037E-7 L -0.04049 0.0002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-4.44444E-6 L -0.03971 -0.0006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0 L -0.03776 0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04167E-6 4.81481E-6 L -0.03828 -0.000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4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01836 -0.00069 L -0.04075 0.0002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143672" y="5805190"/>
            <a:ext cx="5904656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000" dirty="0">
                <a:latin typeface="Helvetica" pitchFamily="34" charset="0"/>
              </a:rPr>
              <a:t>Slijedi</a:t>
            </a:r>
            <a:r>
              <a:rPr lang="en-US" altLang="en-US" sz="4000" dirty="0">
                <a:latin typeface="Helvetica" pitchFamily="34" charset="0"/>
              </a:rPr>
              <a:t>…</a:t>
            </a:r>
            <a:r>
              <a:rPr lang="hr-HR" altLang="en-US" sz="4000" dirty="0">
                <a:latin typeface="Helvetica" pitchFamily="34" charset="0"/>
              </a:rPr>
              <a:t> </a:t>
            </a:r>
            <a:r>
              <a:rPr lang="en-US" altLang="en-US" sz="4000" dirty="0">
                <a:latin typeface="Helvetica" pitchFamily="34" charset="0"/>
              </a:rPr>
              <a:t>/</a:t>
            </a:r>
            <a:r>
              <a:rPr lang="hr-HR" altLang="en-US" sz="4000" dirty="0">
                <a:latin typeface="Helvetica" pitchFamily="34" charset="0"/>
              </a:rPr>
              <a:t> Ručni Signali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31704" y="260648"/>
            <a:ext cx="5328592" cy="100811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4400" dirty="0">
                <a:latin typeface="Helvetica" pitchFamily="34" charset="0"/>
              </a:rPr>
              <a:t>Revision - Q &amp; A</a:t>
            </a:r>
            <a:r>
              <a:rPr lang="hr-HR" altLang="en-US" sz="4400" dirty="0">
                <a:latin typeface="Helvetica" pitchFamily="34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hr-HR" altLang="en-US" sz="2000" dirty="0">
                <a:latin typeface="Helvetica" pitchFamily="34" charset="0"/>
              </a:rPr>
              <a:t>Pitanja i Odgovori</a:t>
            </a:r>
            <a:endParaRPr lang="en-US" altLang="en-US" sz="20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4734" y="5445224"/>
            <a:ext cx="19271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900" dirty="0"/>
              <a:t>Picture Origin: </a:t>
            </a:r>
            <a:r>
              <a:rPr lang="hr-HR" sz="900" dirty="0"/>
              <a:t>Pleter Chapter Croatia</a:t>
            </a:r>
            <a:endParaRPr lang="en-ZA" sz="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A6EAA-6C4A-456E-B2D7-17CB9D02A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430778"/>
            <a:ext cx="5328592" cy="39964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2D1A3E-CB6C-4577-914A-7777B348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74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400" dirty="0">
                <a:latin typeface="Helvetica" pitchFamily="34" charset="0"/>
              </a:rPr>
              <a:t>Sadržaj</a:t>
            </a:r>
            <a:endParaRPr lang="en-US" altLang="en-US" sz="44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ECA73-51AE-41D6-B551-57545EB0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75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DB614-0444-4777-888C-7530F724B71C}"/>
              </a:ext>
            </a:extLst>
          </p:cNvPr>
          <p:cNvSpPr txBox="1"/>
          <p:nvPr/>
        </p:nvSpPr>
        <p:spPr>
          <a:xfrm>
            <a:off x="3431704" y="1472242"/>
            <a:ext cx="532859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Uvod - 4</a:t>
            </a:r>
          </a:p>
          <a:p>
            <a:pPr algn="ctr"/>
            <a:r>
              <a:rPr lang="hr-HR" sz="3200" dirty="0"/>
              <a:t>Zaštitna oprema - 7</a:t>
            </a:r>
          </a:p>
          <a:p>
            <a:pPr algn="ctr"/>
            <a:r>
              <a:rPr lang="hr-HR" sz="3200" dirty="0"/>
              <a:t>Pregled Motocikla - 22</a:t>
            </a:r>
          </a:p>
          <a:p>
            <a:pPr algn="ctr"/>
            <a:r>
              <a:rPr lang="hr-HR" sz="3200" dirty="0"/>
              <a:t>Pravila Vožnje - 27</a:t>
            </a:r>
          </a:p>
          <a:p>
            <a:pPr algn="ctr"/>
            <a:r>
              <a:rPr lang="hr-HR" sz="3200" dirty="0"/>
              <a:t>Opasnosti - 41</a:t>
            </a:r>
          </a:p>
          <a:p>
            <a:pPr algn="ctr"/>
            <a:r>
              <a:rPr lang="hr-HR" sz="3200" dirty="0"/>
              <a:t>Formacije - 51</a:t>
            </a:r>
          </a:p>
          <a:p>
            <a:pPr algn="ctr"/>
            <a:r>
              <a:rPr lang="hr-HR" sz="3200" dirty="0"/>
              <a:t>Vožnja unutar grupe - 65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Ručni Signali - 76</a:t>
            </a:r>
          </a:p>
          <a:p>
            <a:pPr algn="ctr"/>
            <a:r>
              <a:rPr lang="hr-HR" sz="3200" dirty="0"/>
              <a:t>Izvanredne Situacije - 87</a:t>
            </a:r>
          </a:p>
        </p:txBody>
      </p:sp>
    </p:spTree>
    <p:extLst>
      <p:ext uri="{BB962C8B-B14F-4D97-AF65-F5344CB8AC3E}">
        <p14:creationId xmlns:p14="http://schemas.microsoft.com/office/powerpoint/2010/main" val="8212068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400" dirty="0">
                <a:latin typeface="Helvetica" pitchFamily="34" charset="0"/>
              </a:rPr>
              <a:t>Ručni Signali</a:t>
            </a:r>
            <a:endParaRPr lang="en-US" altLang="en-US" sz="44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286148" y="1989000"/>
            <a:ext cx="561970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2400" u="sng" dirty="0">
                <a:latin typeface="Helvetica" pitchFamily="34" charset="0"/>
              </a:rPr>
              <a:t>Svrha je da: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se osigura komunikacija u grupi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svi vozači znaju što mogu očekivati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se osigura sigurnost u grupi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budete svjesni danih signala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proslijedite signale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postupite po signalu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6C647-C2F8-4C1F-B240-4314B0BD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76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71664" y="404664"/>
            <a:ext cx="5904656" cy="720080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3600" dirty="0">
                <a:latin typeface="Helvetica" pitchFamily="34" charset="0"/>
              </a:rPr>
              <a:t>Prva dva osnovna Signala</a:t>
            </a:r>
            <a:endParaRPr lang="en-US" altLang="en-US" sz="3600" dirty="0">
              <a:latin typeface="Helvetica" pitchFamily="34" charset="0"/>
            </a:endParaRPr>
          </a:p>
        </p:txBody>
      </p:sp>
      <p:pic>
        <p:nvPicPr>
          <p:cNvPr id="3" name="Picture 2" descr="C:\Users\Louis Louw\Documents\H-D and HOG\Training Revamp - July 2014\Elma Pictures\IMG_9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94" y="2394000"/>
            <a:ext cx="4949898" cy="35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31535" y="1674000"/>
            <a:ext cx="28350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400" u="sng" dirty="0">
                <a:latin typeface="Helvetica" pitchFamily="34" charset="0"/>
              </a:rPr>
              <a:t>Pokrenite motor</a:t>
            </a:r>
            <a:endParaRPr lang="en-US" altLang="en-US" sz="2400" u="sng" dirty="0">
              <a:latin typeface="Helvetica" pitchFamily="34" charset="0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5095343" y="2817018"/>
            <a:ext cx="287338" cy="360363"/>
          </a:xfrm>
          <a:prstGeom prst="curvedRightArrow">
            <a:avLst>
              <a:gd name="adj1" fmla="val 25083"/>
              <a:gd name="adj2" fmla="val 50166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 S" pitchFamily="2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rot="11103381">
            <a:off x="5688964" y="2804260"/>
            <a:ext cx="287338" cy="358775"/>
          </a:xfrm>
          <a:prstGeom prst="curvedRightArrow">
            <a:avLst>
              <a:gd name="adj1" fmla="val 24972"/>
              <a:gd name="adj2" fmla="val 49945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 S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D558A-039B-47BB-B21B-A02A4CE1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77</a:t>
            </a:fld>
            <a:endParaRPr lang="en-GB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2CBD635-5C66-4572-97EA-A4F264E54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616" y="1673999"/>
            <a:ext cx="23681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400" u="sng" dirty="0">
                <a:latin typeface="Helvetica" pitchFamily="34" charset="0"/>
              </a:rPr>
              <a:t>Ugasite motor</a:t>
            </a:r>
            <a:endParaRPr lang="en-US" altLang="en-US" sz="2400" u="sng" dirty="0">
              <a:latin typeface="Helvetica" pitchFamily="34" charset="0"/>
            </a:endParaRPr>
          </a:p>
        </p:txBody>
      </p:sp>
      <p:pic>
        <p:nvPicPr>
          <p:cNvPr id="9" name="Picture 2" descr="C:\Users\Louis Louw\Documents\H-D and HOG\Training Revamp - July 2014\Elma Pictures\IMG_9783.JPG">
            <a:extLst>
              <a:ext uri="{FF2B5EF4-FFF2-40B4-BE49-F238E27FC236}">
                <a16:creationId xmlns:a16="http://schemas.microsoft.com/office/drawing/2014/main" id="{05A84439-5FD1-487C-82C8-3A38C5985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23" y="2243854"/>
            <a:ext cx="4292852" cy="40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4">
            <a:extLst>
              <a:ext uri="{FF2B5EF4-FFF2-40B4-BE49-F238E27FC236}">
                <a16:creationId xmlns:a16="http://schemas.microsoft.com/office/drawing/2014/main" id="{A28E49E1-7362-4196-B6B6-5A9AEC6511D9}"/>
              </a:ext>
            </a:extLst>
          </p:cNvPr>
          <p:cNvSpPr/>
          <p:nvPr/>
        </p:nvSpPr>
        <p:spPr>
          <a:xfrm>
            <a:off x="8101632" y="3480388"/>
            <a:ext cx="108012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pic>
        <p:nvPicPr>
          <p:cNvPr id="11" name="Picture 10" descr="C:\Users\Louis Louw\Documents\H-D and HOG\Training Revamp - July 2014\Elma Pictures\IMG_9785.JPG">
            <a:extLst>
              <a:ext uri="{FF2B5EF4-FFF2-40B4-BE49-F238E27FC236}">
                <a16:creationId xmlns:a16="http://schemas.microsoft.com/office/drawing/2014/main" id="{1514C338-6F95-44F0-8B1B-0C528E55E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93" y="2393999"/>
            <a:ext cx="4949898" cy="35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0">
            <a:extLst>
              <a:ext uri="{FF2B5EF4-FFF2-40B4-BE49-F238E27FC236}">
                <a16:creationId xmlns:a16="http://schemas.microsoft.com/office/drawing/2014/main" id="{2B0C50D8-59F7-482F-AB52-690C0C390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000" y="2817017"/>
            <a:ext cx="287338" cy="360363"/>
          </a:xfrm>
          <a:prstGeom prst="curvedRightArrow">
            <a:avLst>
              <a:gd name="adj1" fmla="val 25083"/>
              <a:gd name="adj2" fmla="val 50166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 S" pitchFamily="2" charset="0"/>
            </a:endParaRPr>
          </a:p>
        </p:txBody>
      </p:sp>
      <p:sp>
        <p:nvSpPr>
          <p:cNvPr id="13" name="AutoShape 11">
            <a:extLst>
              <a:ext uri="{FF2B5EF4-FFF2-40B4-BE49-F238E27FC236}">
                <a16:creationId xmlns:a16="http://schemas.microsoft.com/office/drawing/2014/main" id="{42BAF25F-8A72-4171-82C4-42941745DE67}"/>
              </a:ext>
            </a:extLst>
          </p:cNvPr>
          <p:cNvSpPr>
            <a:spLocks noChangeArrowheads="1"/>
          </p:cNvSpPr>
          <p:nvPr/>
        </p:nvSpPr>
        <p:spPr bwMode="auto">
          <a:xfrm rot="11103381">
            <a:off x="3269621" y="2804259"/>
            <a:ext cx="287338" cy="358775"/>
          </a:xfrm>
          <a:prstGeom prst="curvedRightArrow">
            <a:avLst>
              <a:gd name="adj1" fmla="val 24972"/>
              <a:gd name="adj2" fmla="val 49945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 S" pitchFamily="2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Promjena Formacije</a:t>
            </a:r>
            <a:endParaRPr lang="en-US" altLang="en-US" sz="4400" dirty="0">
              <a:latin typeface="Helvetica" pitchFamily="34" charset="0"/>
            </a:endParaRPr>
          </a:p>
        </p:txBody>
      </p:sp>
      <p:pic>
        <p:nvPicPr>
          <p:cNvPr id="3" name="Picture 2" descr="C:\Users\Louis Louw\Documents\H-D and HOG\Training Revamp - July 2014\Elma Pictures\IMG_9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32" y="2691058"/>
            <a:ext cx="2477487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96598" y="1675395"/>
            <a:ext cx="442795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000" u="sng" dirty="0">
                <a:latin typeface="Helvetica" pitchFamily="34" charset="0"/>
              </a:rPr>
              <a:t>Naizmjenična (Dvoredna) Formacija</a:t>
            </a:r>
          </a:p>
          <a:p>
            <a:pPr algn="ctr" eaLnBrk="1" hangingPunct="1">
              <a:spcBef>
                <a:spcPct val="50000"/>
              </a:spcBef>
            </a:pPr>
            <a:r>
              <a:rPr lang="hr-HR" altLang="en-US" sz="2000" u="sng" dirty="0">
                <a:latin typeface="Helvetica" pitchFamily="34" charset="0"/>
              </a:rPr>
              <a:t>Staggered Formation</a:t>
            </a:r>
            <a:endParaRPr lang="en-US" altLang="en-US" sz="2000" u="sng" dirty="0">
              <a:latin typeface="Helvetica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668256" y="1675395"/>
            <a:ext cx="379843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000" u="sng" dirty="0">
                <a:latin typeface="Helvetica" pitchFamily="34" charset="0"/>
              </a:rPr>
              <a:t>Formacija u jednom redu</a:t>
            </a:r>
          </a:p>
          <a:p>
            <a:pPr algn="ctr" eaLnBrk="1" hangingPunct="1">
              <a:spcBef>
                <a:spcPct val="50000"/>
              </a:spcBef>
            </a:pPr>
            <a:r>
              <a:rPr lang="hr-HR" altLang="en-US" sz="2000" u="sng" dirty="0">
                <a:latin typeface="Helvetica" pitchFamily="34" charset="0"/>
              </a:rPr>
              <a:t>Single File Formation</a:t>
            </a:r>
            <a:endParaRPr lang="en-US" altLang="en-US" sz="2000" u="sng" dirty="0">
              <a:latin typeface="Helvetica" pitchFamily="34" charset="0"/>
            </a:endParaRPr>
          </a:p>
        </p:txBody>
      </p:sp>
      <p:pic>
        <p:nvPicPr>
          <p:cNvPr id="8" name="Picture 3" descr="C:\Users\Louis Louw\Documents\H-D and HOG\Training Revamp - July 2014\Elma Pictures\IMG_97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776" y="2691058"/>
            <a:ext cx="2305392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16C62-0C7E-4A52-8135-9CCCF0A31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78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149945" y="2214000"/>
            <a:ext cx="2764391" cy="3565007"/>
            <a:chOff x="6131985" y="1986325"/>
            <a:chExt cx="2764391" cy="3565007"/>
          </a:xfrm>
        </p:grpSpPr>
        <p:pic>
          <p:nvPicPr>
            <p:cNvPr id="11" name="Picture 4" descr="C:\Users\Louis Louw\Documents\H-D and HOG\Training Revamp - July 2014\Elma Pictures\IMG_977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1985" y="1986325"/>
              <a:ext cx="2764391" cy="3565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encrypted-tbn1.gstatic.com/images?q=tbn:ANd9GcTErrcpQW2z2o5vVThkdstQw0udvv8Lgh6MbbgTvCpgbt0wHlvafyuCmni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4979">
              <a:off x="7520345" y="4830191"/>
              <a:ext cx="878247" cy="485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Opasnost lijevo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236000" y="1499968"/>
            <a:ext cx="27766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000" u="sng" dirty="0">
                <a:latin typeface="Helvetica" pitchFamily="34" charset="0"/>
              </a:rPr>
              <a:t>Opasnost pored ceste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002434" y="1505358"/>
            <a:ext cx="3798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000" u="sng" dirty="0">
                <a:latin typeface="Helvetica" pitchFamily="34" charset="0"/>
              </a:rPr>
              <a:t>Opasnost na površini ceste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7901884" y="5939668"/>
            <a:ext cx="32380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dirty="0">
                <a:latin typeface="Helvetica" pitchFamily="34" charset="0"/>
              </a:rPr>
              <a:t>Isto: Promijenite traku ulijevo</a:t>
            </a:r>
          </a:p>
        </p:txBody>
      </p:sp>
      <p:pic>
        <p:nvPicPr>
          <p:cNvPr id="7" name="Picture 2" descr="C:\Users\Louis Louw\Documents\H-D and HOG\Training Revamp - July 2014\Elma Pictures\IMG_97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00" y="2214000"/>
            <a:ext cx="2776605" cy="237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Louis Louw\Documents\H-D and HOG\Training Revamp - July 2014\Elma Pictures\IMG_97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39" y="2214000"/>
            <a:ext cx="286532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 rot="5400000">
            <a:off x="8170499" y="4144501"/>
            <a:ext cx="911913" cy="470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9B707B-37EF-4CCA-9929-1049DF10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79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1000" y="1700808"/>
            <a:ext cx="4455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Helvetica" pitchFamily="34" charset="0"/>
              </a:rPr>
              <a:t>Osobna zaštitna oprema </a:t>
            </a:r>
            <a:r>
              <a:rPr lang="hr-HR" sz="2400" dirty="0">
                <a:solidFill>
                  <a:srgbClr val="C00000"/>
                </a:solidFill>
                <a:latin typeface="Helvetica" pitchFamily="34" charset="0"/>
              </a:rPr>
              <a:t>ne sprječava nesreće</a:t>
            </a:r>
            <a:r>
              <a:rPr lang="hr-HR" sz="2400" dirty="0">
                <a:latin typeface="Helvetica" pitchFamily="34" charset="0"/>
              </a:rPr>
              <a:t>, a ni ozljede same po sebi.</a:t>
            </a:r>
          </a:p>
          <a:p>
            <a:endParaRPr lang="hr-HR" sz="2400" dirty="0">
              <a:latin typeface="Helvetica" pitchFamily="34" charset="0"/>
            </a:endParaRPr>
          </a:p>
          <a:p>
            <a:r>
              <a:rPr lang="hr-HR" sz="2400" dirty="0">
                <a:latin typeface="Helvetica" pitchFamily="34" charset="0"/>
              </a:rPr>
              <a:t>Na vama je da se </a:t>
            </a:r>
            <a:r>
              <a:rPr lang="hr-HR" sz="2400" dirty="0">
                <a:solidFill>
                  <a:srgbClr val="C00000"/>
                </a:solidFill>
                <a:latin typeface="Helvetica" pitchFamily="34" charset="0"/>
              </a:rPr>
              <a:t>pažljivo ponašate u prometu, </a:t>
            </a:r>
            <a:r>
              <a:rPr lang="hr-HR" sz="2400" dirty="0">
                <a:latin typeface="Helvetica" pitchFamily="34" charset="0"/>
              </a:rPr>
              <a:t>da budete stalno osviješćeni o rizicima u prometu koje treba uočavati, te izbjegavate opasne situacije.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9937-7C60-4CB5-ABF1-8FF844CD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2050" name="Picture 2" descr="https://cdn.shopify.com/s/files/1/0633/1565/files/CE_Pict_2-01.jpg?v=1704340655">
            <a:extLst>
              <a:ext uri="{FF2B5EF4-FFF2-40B4-BE49-F238E27FC236}">
                <a16:creationId xmlns:a16="http://schemas.microsoft.com/office/drawing/2014/main" id="{A36912DE-614F-43B7-A167-0052A1799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273" y="2264374"/>
            <a:ext cx="5894653" cy="307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3D77E0-4E8F-42CB-B3A2-5FDD552C50E0}"/>
              </a:ext>
            </a:extLst>
          </p:cNvPr>
          <p:cNvSpPr/>
          <p:nvPr/>
        </p:nvSpPr>
        <p:spPr>
          <a:xfrm>
            <a:off x="1191000" y="5568003"/>
            <a:ext cx="10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Helvetica" pitchFamily="34" charset="0"/>
              </a:rPr>
              <a:t>Uvijek se savjetujte o zaštitnoj opremi, </a:t>
            </a:r>
            <a:r>
              <a:rPr lang="hr-HR" sz="2400" dirty="0">
                <a:solidFill>
                  <a:srgbClr val="C00000"/>
                </a:solidFill>
                <a:latin typeface="Helvetica" pitchFamily="34" charset="0"/>
              </a:rPr>
              <a:t>o odjeći posebno dizajniranoj za motoriste,</a:t>
            </a:r>
            <a:r>
              <a:rPr lang="hr-HR" sz="24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hr-HR" sz="2400" dirty="0">
                <a:latin typeface="Helvetica" pitchFamily="34" charset="0"/>
              </a:rPr>
              <a:t>i o različitim uvjetima vožnje koji odgovaraju vašoj situaciji.</a:t>
            </a:r>
            <a:endParaRPr lang="hr-HR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49F08-7E31-4BD2-92F3-564F387C74B4}"/>
              </a:ext>
            </a:extLst>
          </p:cNvPr>
          <p:cNvSpPr txBox="1"/>
          <p:nvPr/>
        </p:nvSpPr>
        <p:spPr>
          <a:xfrm>
            <a:off x="7351452" y="1716197"/>
            <a:ext cx="281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i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 oznaka norme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7F5AA3A-F90D-4DAE-84AD-6F30EAEE2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421" y="404664"/>
            <a:ext cx="5904656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Zaštitna oprema</a:t>
            </a:r>
            <a:endParaRPr lang="en-US" altLang="en-US" sz="4000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188640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Opasnost desno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932189" y="1452862"/>
            <a:ext cx="29990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u="sng" dirty="0" err="1">
                <a:latin typeface="Helvetica" pitchFamily="34" charset="0"/>
              </a:rPr>
              <a:t>Opasnost</a:t>
            </a:r>
            <a:r>
              <a:rPr lang="en-US" altLang="en-US" sz="2000" u="sng" dirty="0">
                <a:latin typeface="Helvetica" pitchFamily="34" charset="0"/>
              </a:rPr>
              <a:t> pored </a:t>
            </a:r>
            <a:r>
              <a:rPr lang="hr-HR" altLang="en-US" sz="2000" u="sng" dirty="0">
                <a:latin typeface="Helvetica" pitchFamily="34" charset="0"/>
              </a:rPr>
              <a:t>c</a:t>
            </a:r>
            <a:r>
              <a:rPr lang="en-US" altLang="en-US" sz="2000" u="sng" dirty="0" err="1">
                <a:latin typeface="Helvetica" pitchFamily="34" charset="0"/>
              </a:rPr>
              <a:t>este</a:t>
            </a:r>
            <a:endParaRPr lang="en-US" altLang="en-US" sz="2000" u="sng" dirty="0">
              <a:latin typeface="Helvetica" pitchFamily="34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076222" y="1448443"/>
            <a:ext cx="33681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u="sng" dirty="0" err="1">
                <a:latin typeface="Helvetica" pitchFamily="34" charset="0"/>
              </a:rPr>
              <a:t>Opasnost</a:t>
            </a:r>
            <a:r>
              <a:rPr lang="en-US" altLang="en-US" sz="2000" u="sng" dirty="0">
                <a:latin typeface="Helvetica" pitchFamily="34" charset="0"/>
              </a:rPr>
              <a:t> </a:t>
            </a:r>
            <a:r>
              <a:rPr lang="en-US" altLang="en-US" sz="2000" u="sng" dirty="0" err="1">
                <a:latin typeface="Helvetica" pitchFamily="34" charset="0"/>
              </a:rPr>
              <a:t>na</a:t>
            </a:r>
            <a:r>
              <a:rPr lang="en-US" altLang="en-US" sz="2000" u="sng" dirty="0">
                <a:latin typeface="Helvetica" pitchFamily="34" charset="0"/>
              </a:rPr>
              <a:t> </a:t>
            </a:r>
            <a:r>
              <a:rPr lang="en-US" altLang="en-US" sz="2000" u="sng" dirty="0" err="1">
                <a:latin typeface="Helvetica" pitchFamily="34" charset="0"/>
              </a:rPr>
              <a:t>površini</a:t>
            </a:r>
            <a:r>
              <a:rPr lang="en-US" altLang="en-US" sz="2000" u="sng" dirty="0">
                <a:latin typeface="Helvetica" pitchFamily="34" charset="0"/>
              </a:rPr>
              <a:t> </a:t>
            </a:r>
            <a:r>
              <a:rPr lang="en-US" altLang="en-US" sz="2000" u="sng" dirty="0" err="1">
                <a:latin typeface="Helvetica" pitchFamily="34" charset="0"/>
              </a:rPr>
              <a:t>ceste</a:t>
            </a:r>
            <a:endParaRPr lang="en-US" altLang="en-US" sz="2000" u="sng" dirty="0">
              <a:latin typeface="Helvetica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076222" y="6168462"/>
            <a:ext cx="33681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dirty="0">
                <a:latin typeface="Helvetica" pitchFamily="34" charset="0"/>
              </a:rPr>
              <a:t>Isto</a:t>
            </a:r>
            <a:r>
              <a:rPr lang="en-US" altLang="en-US" dirty="0">
                <a:latin typeface="Helvetica" pitchFamily="34" charset="0"/>
              </a:rPr>
              <a:t>: </a:t>
            </a:r>
            <a:r>
              <a:rPr lang="hr-HR" altLang="en-US" dirty="0">
                <a:latin typeface="Helvetica" pitchFamily="34" charset="0"/>
              </a:rPr>
              <a:t>Promjenite traku udesno</a:t>
            </a:r>
            <a:r>
              <a:rPr lang="en-US" altLang="en-US" dirty="0">
                <a:latin typeface="Helvetica" pitchFamily="34" charset="0"/>
              </a:rPr>
              <a:t>.</a:t>
            </a:r>
          </a:p>
        </p:txBody>
      </p:sp>
      <p:pic>
        <p:nvPicPr>
          <p:cNvPr id="6" name="Picture 2" descr="C:\Users\Louis Louw\Documents\H-D and HOG\Training Revamp - July 2014\Elma Pictures\IMG_9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49" y="1989000"/>
            <a:ext cx="2397309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212811" y="1989000"/>
            <a:ext cx="3094969" cy="3960000"/>
            <a:chOff x="4984282" y="1776027"/>
            <a:chExt cx="3094969" cy="4250288"/>
          </a:xfrm>
        </p:grpSpPr>
        <p:pic>
          <p:nvPicPr>
            <p:cNvPr id="8" name="Picture 3" descr="C:\Users\Louis Louw\Documents\H-D and HOG\Training Revamp - July 2014\Elma Pictures\IMG_977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282" y="1776027"/>
              <a:ext cx="3094969" cy="4250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encrypted-tbn1.gstatic.com/images?q=tbn:ANd9GcTErrcpQW2z2o5vVThkdstQw0udvv8Lgh6MbbgTvCpgbt0wHlvafyuCmni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471" y="5128064"/>
              <a:ext cx="963487" cy="532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ight Arrow 9"/>
          <p:cNvSpPr/>
          <p:nvPr/>
        </p:nvSpPr>
        <p:spPr>
          <a:xfrm rot="9328175">
            <a:off x="9846846" y="4756380"/>
            <a:ext cx="921867" cy="432048"/>
          </a:xfrm>
          <a:prstGeom prst="rightArrow">
            <a:avLst/>
          </a:prstGeom>
          <a:solidFill>
            <a:srgbClr val="FF0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latin typeface="Helvetica S" pitchFamily="2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D35BE3C-BFFD-41E1-93CE-95BA60A1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80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Usporavanje</a:t>
            </a:r>
            <a:endParaRPr lang="en-US" altLang="en-US" sz="4400" dirty="0">
              <a:latin typeface="Helvetica" pitchFamily="34" charset="0"/>
            </a:endParaRPr>
          </a:p>
        </p:txBody>
      </p:sp>
      <p:pic>
        <p:nvPicPr>
          <p:cNvPr id="3" name="Picture 2" descr="C:\Users\Louis Louw\Documents\H-D and HOG\Training Revamp - July 2014\Elma Pictures\IMG_9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59" y="2304000"/>
            <a:ext cx="4230682" cy="382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375275" y="1623540"/>
            <a:ext cx="14414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000" u="sng" dirty="0">
                <a:latin typeface="Helvetica" pitchFamily="34" charset="0"/>
              </a:rPr>
              <a:t>Uspori</a:t>
            </a:r>
            <a:endParaRPr lang="en-US" altLang="en-US" u="sng" dirty="0">
              <a:latin typeface="Helvetica" pitchFamily="34" charset="0"/>
            </a:endParaRP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 rot="3525807">
            <a:off x="4164199" y="4184772"/>
            <a:ext cx="1296987" cy="360363"/>
          </a:xfrm>
          <a:prstGeom prst="leftRightArrow">
            <a:avLst>
              <a:gd name="adj1" fmla="val 50000"/>
              <a:gd name="adj2" fmla="val 7198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 S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B6FF0-4E04-497D-9E44-F7AFD62C5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81</a:t>
            </a:fld>
            <a:endParaRPr lang="en-GB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Zaustavljanje (Stop)</a:t>
            </a:r>
            <a:endParaRPr lang="en-US" altLang="en-US" sz="4400" dirty="0">
              <a:latin typeface="Helvetica" pitchFamily="34" charset="0"/>
            </a:endParaRPr>
          </a:p>
        </p:txBody>
      </p:sp>
      <p:pic>
        <p:nvPicPr>
          <p:cNvPr id="3" name="Picture 2" descr="C:\Users\Louis Louw\Documents\H-D and HOG\Training Revamp - July 2014\Elma Pictures\IMG_9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45" y="2157250"/>
            <a:ext cx="3221118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63980" y="1587715"/>
            <a:ext cx="9064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000" u="sng" dirty="0">
                <a:latin typeface="Helvetica" pitchFamily="34" charset="0"/>
              </a:rPr>
              <a:t>Ispruženi prsti</a:t>
            </a:r>
            <a:r>
              <a:rPr lang="hr-HR" altLang="en-US" sz="2000" dirty="0">
                <a:latin typeface="Helvetica" pitchFamily="34" charset="0"/>
              </a:rPr>
              <a:t>            </a:t>
            </a:r>
            <a:r>
              <a:rPr lang="hr-HR" altLang="en-US" sz="2000" u="sng" dirty="0">
                <a:latin typeface="Helvetica" pitchFamily="34" charset="0"/>
              </a:rPr>
              <a:t>Razlikuje se od zemlje do zemlje</a:t>
            </a:r>
            <a:r>
              <a:rPr lang="hr-HR" altLang="en-US" sz="2000" dirty="0">
                <a:latin typeface="Helvetica" pitchFamily="34" charset="0"/>
              </a:rPr>
              <a:t>            </a:t>
            </a:r>
            <a:r>
              <a:rPr lang="hr-HR" altLang="en-US" sz="2000" u="sng" dirty="0">
                <a:latin typeface="Helvetica" pitchFamily="34" charset="0"/>
              </a:rPr>
              <a:t>Zatvoreni prsti</a:t>
            </a:r>
            <a:endParaRPr lang="en-US" altLang="en-US" sz="2000" u="sng" dirty="0">
              <a:latin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6115" y="3425400"/>
            <a:ext cx="5597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dirty="0">
                <a:latin typeface="Helvetica" pitchFamily="34" charset="0"/>
              </a:rPr>
              <a:t>ili</a:t>
            </a:r>
            <a:endParaRPr lang="en-ZA" sz="4400" dirty="0">
              <a:latin typeface="Helvetica" pitchFamily="34" charset="0"/>
            </a:endParaRPr>
          </a:p>
        </p:txBody>
      </p:sp>
      <p:pic>
        <p:nvPicPr>
          <p:cNvPr id="6" name="Picture 3" descr="C:\Users\Louis Louw\Documents\H-D and HOG\Training Revamp - July 2014\Elma Pictures\IMG_97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408" y="2157250"/>
            <a:ext cx="328577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B13FE-D3B1-4F99-AB4D-67DB45FA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82</a:t>
            </a:fld>
            <a:endParaRPr lang="en-GB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882848" y="399560"/>
            <a:ext cx="6381304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2400" dirty="0">
                <a:latin typeface="Helvetica" pitchFamily="34" charset="0"/>
              </a:rPr>
              <a:t>Važno</a:t>
            </a:r>
            <a:r>
              <a:rPr lang="en-US" altLang="en-US" sz="2400" dirty="0">
                <a:latin typeface="Helvetica" pitchFamily="34" charset="0"/>
              </a:rPr>
              <a:t>: </a:t>
            </a:r>
            <a:r>
              <a:rPr lang="pl-PL" altLang="en-US" sz="2400" dirty="0">
                <a:latin typeface="Helvetica" pitchFamily="34" charset="0"/>
              </a:rPr>
              <a:t>Ne koristi ruku za </a:t>
            </a:r>
            <a:r>
              <a:rPr lang="hr-HR" altLang="en-US" sz="2400" dirty="0">
                <a:latin typeface="Helvetica" pitchFamily="34" charset="0"/>
              </a:rPr>
              <a:t>pokazivače smjera</a:t>
            </a:r>
            <a:endParaRPr lang="en-US" altLang="en-US" sz="2400" dirty="0">
              <a:latin typeface="Helvetica" pitchFamily="34" charset="0"/>
            </a:endParaRPr>
          </a:p>
          <a:p>
            <a:pPr algn="ctr"/>
            <a:r>
              <a:rPr lang="en-US" altLang="en-US" sz="2400" dirty="0">
                <a:latin typeface="Helvetica" pitchFamily="34" charset="0"/>
              </a:rPr>
              <a:t>(</a:t>
            </a:r>
            <a:r>
              <a:rPr lang="hr-HR" altLang="en-US" sz="2400" dirty="0">
                <a:latin typeface="Helvetica" pitchFamily="34" charset="0"/>
              </a:rPr>
              <a:t>Samo Road Marshalli</a:t>
            </a:r>
            <a:r>
              <a:rPr lang="en-US" altLang="en-US" sz="2400" dirty="0">
                <a:latin typeface="Helvetica" pitchFamily="34" charset="0"/>
              </a:rPr>
              <a:t>)</a:t>
            </a:r>
          </a:p>
        </p:txBody>
      </p:sp>
      <p:pic>
        <p:nvPicPr>
          <p:cNvPr id="3" name="Picture 3" descr="C:\Users\Louis Louw\Documents\H-D and HOG\Training Revamp - July 2014\Elma Pictures\IMG_9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72" y="2200409"/>
            <a:ext cx="3502716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Louis Louw\Documents\H-D and HOG\Training Revamp - July 2014\Elma Pictures\IMG_9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312" y="2200409"/>
            <a:ext cx="3661306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707724" y="1667336"/>
            <a:ext cx="174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u="sng" dirty="0">
                <a:latin typeface="Helvetica" pitchFamily="34" charset="0"/>
              </a:rPr>
              <a:t>Skrenite </a:t>
            </a:r>
            <a:r>
              <a:rPr lang="hr-HR" altLang="en-US" sz="2000" u="sng" dirty="0">
                <a:latin typeface="Helvetica" pitchFamily="34" charset="0"/>
              </a:rPr>
              <a:t>lijevo</a:t>
            </a:r>
            <a:endParaRPr lang="en-US" altLang="en-US" u="sng" dirty="0">
              <a:latin typeface="Helvetica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188713" y="1667336"/>
            <a:ext cx="21749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hr-HR" altLang="en-US" sz="2000" u="sng" dirty="0">
                <a:latin typeface="Helvetica" pitchFamily="34" charset="0"/>
              </a:rPr>
              <a:t>Skrenite desno</a:t>
            </a:r>
            <a:endParaRPr lang="en-US" altLang="en-US" sz="2000" u="sng" dirty="0">
              <a:latin typeface="Helvetica" pitchFamily="34" charset="0"/>
            </a:endParaRP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8966176" y="5485268"/>
            <a:ext cx="504825" cy="503238"/>
          </a:xfrm>
          <a:prstGeom prst="irregularSeal2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2672370" y="5495904"/>
            <a:ext cx="504825" cy="503238"/>
          </a:xfrm>
          <a:prstGeom prst="irregularSeal2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2185155" y="2420103"/>
            <a:ext cx="792138" cy="785813"/>
            <a:chOff x="612" y="1486"/>
            <a:chExt cx="788" cy="857"/>
          </a:xfrm>
        </p:grpSpPr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 rot="-1977588">
              <a:off x="902" y="1486"/>
              <a:ext cx="181" cy="85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ZA" altLang="en-US">
                <a:latin typeface="Helvetica S" pitchFamily="2" charset="0"/>
              </a:endParaRPr>
            </a:p>
          </p:txBody>
        </p:sp>
        <p:sp>
          <p:nvSpPr>
            <p:cNvPr id="11" name="Rectangle 22"/>
            <p:cNvSpPr>
              <a:spLocks noChangeArrowheads="1"/>
            </p:cNvSpPr>
            <p:nvPr/>
          </p:nvSpPr>
          <p:spPr bwMode="auto">
            <a:xfrm rot="3528174">
              <a:off x="913" y="1541"/>
              <a:ext cx="186" cy="7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ZA" altLang="en-US">
                <a:latin typeface="Helvetica S" pitchFamily="2" charset="0"/>
              </a:endParaRPr>
            </a:p>
          </p:txBody>
        </p:sp>
      </p:grpSp>
      <p:grpSp>
        <p:nvGrpSpPr>
          <p:cNvPr id="12" name="Group 26"/>
          <p:cNvGrpSpPr>
            <a:grpSpLocks/>
          </p:cNvGrpSpPr>
          <p:nvPr/>
        </p:nvGrpSpPr>
        <p:grpSpPr bwMode="auto">
          <a:xfrm>
            <a:off x="9418724" y="2525670"/>
            <a:ext cx="588962" cy="647231"/>
            <a:chOff x="4150" y="1532"/>
            <a:chExt cx="788" cy="857"/>
          </a:xfrm>
        </p:grpSpPr>
        <p:sp>
          <p:nvSpPr>
            <p:cNvPr id="13" name="Rectangle 23"/>
            <p:cNvSpPr>
              <a:spLocks noChangeArrowheads="1"/>
            </p:cNvSpPr>
            <p:nvPr/>
          </p:nvSpPr>
          <p:spPr bwMode="auto">
            <a:xfrm rot="-1977588">
              <a:off x="4440" y="1532"/>
              <a:ext cx="181" cy="85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ZA" altLang="en-US">
                <a:latin typeface="Helvetica S" pitchFamily="2" charset="0"/>
              </a:endParaRPr>
            </a:p>
          </p:txBody>
        </p:sp>
        <p:sp>
          <p:nvSpPr>
            <p:cNvPr id="14" name="Rectangle 24"/>
            <p:cNvSpPr>
              <a:spLocks noChangeArrowheads="1"/>
            </p:cNvSpPr>
            <p:nvPr/>
          </p:nvSpPr>
          <p:spPr bwMode="auto">
            <a:xfrm rot="3528174">
              <a:off x="4451" y="1587"/>
              <a:ext cx="186" cy="7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ZA" altLang="en-US">
                <a:latin typeface="Helvetica S" pitchFamily="2" charset="0"/>
              </a:endParaRPr>
            </a:p>
          </p:txBody>
        </p:sp>
      </p:grpSp>
      <p:sp>
        <p:nvSpPr>
          <p:cNvPr id="15" name="AutoShape 27"/>
          <p:cNvSpPr>
            <a:spLocks noChangeArrowheads="1"/>
          </p:cNvSpPr>
          <p:nvPr/>
        </p:nvSpPr>
        <p:spPr bwMode="auto">
          <a:xfrm>
            <a:off x="3180826" y="5336838"/>
            <a:ext cx="5785349" cy="792162"/>
          </a:xfrm>
          <a:prstGeom prst="leftRightArrow">
            <a:avLst>
              <a:gd name="adj1" fmla="val 50000"/>
              <a:gd name="adj2" fmla="val 100049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4375931" y="5532864"/>
            <a:ext cx="34401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000" dirty="0">
                <a:latin typeface="Helvetica" pitchFamily="34" charset="0"/>
              </a:rPr>
              <a:t>Upotrebljavajte žmigavce</a:t>
            </a:r>
            <a:endParaRPr lang="en-US" altLang="en-US" sz="2000" dirty="0">
              <a:latin typeface="Helvetica" pitchFamily="34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E7B03C2-C584-445F-9B34-5EBB8E85D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83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5" grpId="0" animBg="1"/>
      <p:bldP spid="1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1296144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Osnovni</a:t>
            </a:r>
            <a:r>
              <a:rPr lang="en-US" altLang="en-US" sz="4000" dirty="0">
                <a:latin typeface="Helvetica" pitchFamily="34" charset="0"/>
              </a:rPr>
              <a:t> </a:t>
            </a:r>
            <a:r>
              <a:rPr lang="hr-HR" altLang="en-US" sz="4000" dirty="0">
                <a:latin typeface="Helvetica" pitchFamily="34" charset="0"/>
              </a:rPr>
              <a:t>Signali Road Marshalla</a:t>
            </a:r>
            <a:endParaRPr lang="en-US" altLang="en-US" sz="4000" dirty="0">
              <a:latin typeface="Helvetica" pitchFamily="34" charset="0"/>
            </a:endParaRPr>
          </a:p>
        </p:txBody>
      </p:sp>
      <p:pic>
        <p:nvPicPr>
          <p:cNvPr id="3" name="Picture 3" descr="C:\Users\Louis Louw\Documents\H-D and HOG\Training Revamp - July 2014\Elma Pictures\IMG_9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98" y="2520815"/>
            <a:ext cx="4922512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Louis Louw\Documents\H-D and HOG\Training Revamp - July 2014\Elma Pictures\IMG_97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69" y="2520815"/>
            <a:ext cx="392167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710979" y="1910756"/>
            <a:ext cx="14414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000" u="sng" dirty="0">
                <a:latin typeface="Helvetica" pitchFamily="34" charset="0"/>
              </a:rPr>
              <a:t>Ubrzaj</a:t>
            </a:r>
            <a:endParaRPr lang="en-US" altLang="en-US" u="sng" dirty="0">
              <a:latin typeface="Helvetica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910515" y="1910756"/>
            <a:ext cx="48010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sz="2000" u="sng" dirty="0">
                <a:latin typeface="Helvetica" pitchFamily="34" charset="0"/>
              </a:rPr>
              <a:t>Problem sa motociklom </a:t>
            </a:r>
            <a:r>
              <a:rPr lang="en-US" altLang="en-US" sz="2000" u="sng" dirty="0">
                <a:latin typeface="Helvetica" pitchFamily="34" charset="0"/>
              </a:rPr>
              <a:t>- </a:t>
            </a:r>
            <a:r>
              <a:rPr lang="hr-HR" altLang="en-US" sz="2000" u="sng" dirty="0">
                <a:latin typeface="Helvetica" pitchFamily="34" charset="0"/>
              </a:rPr>
              <a:t>Izađi iz grupe</a:t>
            </a:r>
            <a:endParaRPr lang="en-US" altLang="en-US" sz="2000" u="sng" dirty="0">
              <a:latin typeface="Helvetica" pitchFamily="34" charset="0"/>
            </a:endParaRP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 rot="1596269">
            <a:off x="2976121" y="4526333"/>
            <a:ext cx="1368425" cy="360363"/>
          </a:xfrm>
          <a:prstGeom prst="leftRightArrow">
            <a:avLst>
              <a:gd name="adj1" fmla="val 50000"/>
              <a:gd name="adj2" fmla="val 7594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7581000" y="3429000"/>
            <a:ext cx="864344" cy="791543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 rot="12333937" flipV="1">
            <a:off x="6638275" y="3222378"/>
            <a:ext cx="970933" cy="413117"/>
          </a:xfrm>
          <a:prstGeom prst="leftArrow">
            <a:avLst>
              <a:gd name="adj1" fmla="val 50000"/>
              <a:gd name="adj2" fmla="val 119061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ZA" altLang="en-US">
              <a:latin typeface="Helvetic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482379" y="5833103"/>
            <a:ext cx="16573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u="sng" dirty="0">
                <a:latin typeface="Helvetica" pitchFamily="34" charset="0"/>
              </a:rPr>
              <a:t>Palac </a:t>
            </a:r>
            <a:r>
              <a:rPr lang="hr-HR" altLang="en-US" sz="2000" u="sng" dirty="0">
                <a:latin typeface="Helvetica" pitchFamily="34" charset="0"/>
              </a:rPr>
              <a:t>dolje</a:t>
            </a:r>
            <a:endParaRPr lang="en-US" altLang="en-US" u="sng" dirty="0">
              <a:latin typeface="Helvetica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6F19B7D-7C56-40CD-921C-103E44D3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84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55283" y="5792864"/>
            <a:ext cx="6048672" cy="64807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3200" dirty="0">
                <a:latin typeface="Helvetica" pitchFamily="34" charset="0"/>
              </a:rPr>
              <a:t>Slijedi</a:t>
            </a:r>
            <a:r>
              <a:rPr lang="en-US" altLang="en-US" sz="3200" dirty="0">
                <a:latin typeface="Helvetica" pitchFamily="34" charset="0"/>
              </a:rPr>
              <a:t>…</a:t>
            </a:r>
            <a:r>
              <a:rPr lang="hr-HR" altLang="en-US" sz="3200" dirty="0">
                <a:latin typeface="Helvetica" pitchFamily="34" charset="0"/>
              </a:rPr>
              <a:t> </a:t>
            </a:r>
            <a:r>
              <a:rPr lang="en-US" altLang="en-US" sz="3200" dirty="0">
                <a:latin typeface="Helvetica" pitchFamily="34" charset="0"/>
              </a:rPr>
              <a:t>/</a:t>
            </a:r>
            <a:r>
              <a:rPr lang="hr-HR" altLang="en-US" sz="3200" dirty="0">
                <a:latin typeface="Helvetica" pitchFamily="34" charset="0"/>
              </a:rPr>
              <a:t> Izvanredne Situacije</a:t>
            </a:r>
            <a:endParaRPr lang="en-US" altLang="en-US" sz="3200" dirty="0">
              <a:latin typeface="Helvetic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31704" y="260648"/>
            <a:ext cx="5328592" cy="1080120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4400" dirty="0">
                <a:latin typeface="Helvetica" pitchFamily="34" charset="0"/>
              </a:rPr>
              <a:t>Revision - Q &amp; A</a:t>
            </a:r>
            <a:endParaRPr lang="hr-HR" altLang="en-US" sz="4400" dirty="0">
              <a:latin typeface="Helvetica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hr-HR" altLang="en-US" sz="2000" dirty="0">
                <a:latin typeface="Helvetica" pitchFamily="34" charset="0"/>
                <a:ea typeface="+mj-ea"/>
                <a:cs typeface="+mj-cs"/>
              </a:rPr>
              <a:t>Pitanja i odgovori</a:t>
            </a:r>
            <a:endParaRPr lang="en-US" altLang="en-US" sz="20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3142" y="5460032"/>
            <a:ext cx="20954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900" dirty="0">
                <a:latin typeface="Helvetica" pitchFamily="34" charset="0"/>
              </a:rPr>
              <a:t>Picture Origin: </a:t>
            </a:r>
            <a:r>
              <a:rPr lang="hr-HR" sz="900" dirty="0">
                <a:latin typeface="Helvetica" pitchFamily="34" charset="0"/>
              </a:rPr>
              <a:t>Pleter Chapter Croatia</a:t>
            </a:r>
            <a:endParaRPr lang="en-ZA" sz="900" dirty="0">
              <a:latin typeface="Helvetica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363C2D-F0AF-4DF5-9F0B-543CDD8F17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378" y="1462034"/>
            <a:ext cx="5245244" cy="39339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7AB9EC-136B-46D9-8970-DC341686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85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4400" dirty="0">
                <a:latin typeface="Helvetica" pitchFamily="34" charset="0"/>
              </a:rPr>
              <a:t>Sadržaj</a:t>
            </a:r>
            <a:endParaRPr lang="en-US" altLang="en-US" sz="44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ECA73-51AE-41D6-B551-57545EB0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86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DB614-0444-4777-888C-7530F724B71C}"/>
              </a:ext>
            </a:extLst>
          </p:cNvPr>
          <p:cNvSpPr txBox="1"/>
          <p:nvPr/>
        </p:nvSpPr>
        <p:spPr>
          <a:xfrm>
            <a:off x="3431704" y="1472242"/>
            <a:ext cx="532859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/>
              <a:t>Uvod - 4</a:t>
            </a:r>
          </a:p>
          <a:p>
            <a:pPr algn="ctr"/>
            <a:r>
              <a:rPr lang="hr-HR" sz="3200" dirty="0"/>
              <a:t>Zaštitna oprema - 7</a:t>
            </a:r>
          </a:p>
          <a:p>
            <a:pPr algn="ctr"/>
            <a:r>
              <a:rPr lang="hr-HR" sz="3200" dirty="0"/>
              <a:t>Pregled Motocikla - 22</a:t>
            </a:r>
          </a:p>
          <a:p>
            <a:pPr algn="ctr"/>
            <a:r>
              <a:rPr lang="hr-HR" sz="3200" dirty="0"/>
              <a:t>Pravila Vožnje - 27</a:t>
            </a:r>
          </a:p>
          <a:p>
            <a:pPr algn="ctr"/>
            <a:r>
              <a:rPr lang="hr-HR" sz="3200" dirty="0"/>
              <a:t>Opasnosti - 41</a:t>
            </a:r>
          </a:p>
          <a:p>
            <a:pPr algn="ctr"/>
            <a:r>
              <a:rPr lang="hr-HR" sz="3200" dirty="0"/>
              <a:t>Formacije - 51</a:t>
            </a:r>
          </a:p>
          <a:p>
            <a:pPr algn="ctr"/>
            <a:r>
              <a:rPr lang="hr-HR" sz="3200" dirty="0"/>
              <a:t>Vožnja unutar grupe - 65</a:t>
            </a:r>
          </a:p>
          <a:p>
            <a:pPr algn="ctr"/>
            <a:r>
              <a:rPr lang="hr-HR" sz="3200" dirty="0"/>
              <a:t>Ručni Signali - 76</a:t>
            </a:r>
          </a:p>
          <a:p>
            <a:pPr algn="ctr"/>
            <a:r>
              <a:rPr lang="hr-HR" sz="3600" b="1" dirty="0">
                <a:solidFill>
                  <a:srgbClr val="FF0000"/>
                </a:solidFill>
              </a:rPr>
              <a:t>Izvanredne Situacije - 87</a:t>
            </a:r>
            <a:endParaRPr lang="hr-H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349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Izvanredne Situacije</a:t>
            </a:r>
            <a:endParaRPr lang="en-US" altLang="en-US" sz="4000" dirty="0">
              <a:latin typeface="Helvetica" pitchFamily="34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191000" y="1628801"/>
            <a:ext cx="97650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34988" lvl="1" indent="-2667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Povjerenik za sigurnost (</a:t>
            </a:r>
            <a:r>
              <a:rPr lang="hr-HR" altLang="en-US" dirty="0" err="1">
                <a:latin typeface="Helvetica" pitchFamily="34" charset="0"/>
              </a:rPr>
              <a:t>Safety</a:t>
            </a:r>
            <a:r>
              <a:rPr lang="hr-HR" altLang="en-US" dirty="0">
                <a:latin typeface="Helvetica" pitchFamily="34" charset="0"/>
              </a:rPr>
              <a:t> </a:t>
            </a:r>
            <a:r>
              <a:rPr lang="hr-HR" altLang="en-US" dirty="0" err="1">
                <a:latin typeface="Helvetica" pitchFamily="34" charset="0"/>
              </a:rPr>
              <a:t>Officer</a:t>
            </a:r>
            <a:r>
              <a:rPr lang="hr-HR" altLang="en-US" dirty="0">
                <a:latin typeface="Helvetica" pitchFamily="34" charset="0"/>
              </a:rPr>
              <a:t>) preuzima kontrolu nad situacijom</a:t>
            </a:r>
          </a:p>
          <a:p>
            <a:pPr marL="534988" lvl="1" indent="-2667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Vođa puta, </a:t>
            </a:r>
            <a:r>
              <a:rPr lang="hr-HR" altLang="en-US" dirty="0" err="1">
                <a:latin typeface="Helvetica" pitchFamily="34" charset="0"/>
              </a:rPr>
              <a:t>Road</a:t>
            </a:r>
            <a:r>
              <a:rPr lang="hr-HR" altLang="en-US" dirty="0">
                <a:latin typeface="Helvetica" pitchFamily="34" charset="0"/>
              </a:rPr>
              <a:t> </a:t>
            </a:r>
            <a:r>
              <a:rPr lang="hr-HR" altLang="en-US" dirty="0" err="1">
                <a:latin typeface="Helvetica" pitchFamily="34" charset="0"/>
              </a:rPr>
              <a:t>Marshalli</a:t>
            </a:r>
            <a:r>
              <a:rPr lang="hr-HR" altLang="en-US" dirty="0">
                <a:latin typeface="Helvetica" pitchFamily="34" charset="0"/>
              </a:rPr>
              <a:t>, kao i kvalificirani medicinski i drugi relevantni iskusni članovi u grupi, trebaju se prijaviti Povjereniku za sigurnost u pružanju pomoći</a:t>
            </a:r>
          </a:p>
          <a:p>
            <a:pPr marL="534988" lvl="1" indent="-2667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Vođa puta, Povjerenik za sigurnost i </a:t>
            </a:r>
            <a:r>
              <a:rPr lang="hr-HR" altLang="en-US" dirty="0" err="1">
                <a:latin typeface="Helvetica" pitchFamily="34" charset="0"/>
              </a:rPr>
              <a:t>Road</a:t>
            </a:r>
            <a:r>
              <a:rPr lang="hr-HR" altLang="en-US" dirty="0">
                <a:latin typeface="Helvetica" pitchFamily="34" charset="0"/>
              </a:rPr>
              <a:t> </a:t>
            </a:r>
            <a:r>
              <a:rPr lang="hr-HR" altLang="en-US" dirty="0" err="1">
                <a:latin typeface="Helvetica" pitchFamily="34" charset="0"/>
              </a:rPr>
              <a:t>Marshalli</a:t>
            </a:r>
            <a:r>
              <a:rPr lang="hr-HR" altLang="en-US" dirty="0">
                <a:latin typeface="Helvetica" pitchFamily="34" charset="0"/>
              </a:rPr>
              <a:t> moraju biti dostupnosti u slučaju izvanredne situacije.</a:t>
            </a:r>
          </a:p>
          <a:p>
            <a:pPr marL="534988" lvl="1" indent="-2667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Odmah po nastanku događaja pozvati Hitnu pomoć</a:t>
            </a:r>
          </a:p>
          <a:p>
            <a:pPr marL="534988" lvl="1" indent="-266700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altLang="en-US" dirty="0">
                <a:latin typeface="Helvetica" pitchFamily="34" charset="0"/>
              </a:rPr>
              <a:t>Do dolaska Hitne pomoći obveza je da pomognu unesrećenom:</a:t>
            </a:r>
          </a:p>
          <a:p>
            <a:pPr marL="717550" lvl="1" indent="-274638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r-HR" altLang="en-US" dirty="0">
                <a:latin typeface="Helvetica" pitchFamily="34" charset="0"/>
              </a:rPr>
              <a:t>Članovi grupe sa medicinskim znanjem</a:t>
            </a:r>
          </a:p>
          <a:p>
            <a:pPr marL="717550" lvl="1" indent="-274638" eaLnBrk="1" hangingPunct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r-HR" altLang="en-US" dirty="0">
                <a:latin typeface="Helvetica" pitchFamily="34" charset="0"/>
              </a:rPr>
              <a:t>Povjerenik za sigurnost (</a:t>
            </a:r>
            <a:r>
              <a:rPr lang="hr-HR" altLang="en-US" dirty="0" err="1">
                <a:latin typeface="Helvetica" pitchFamily="34" charset="0"/>
              </a:rPr>
              <a:t>Safety</a:t>
            </a:r>
            <a:r>
              <a:rPr lang="hr-HR" altLang="en-US" dirty="0">
                <a:latin typeface="Helvetica" pitchFamily="34" charset="0"/>
              </a:rPr>
              <a:t> </a:t>
            </a:r>
            <a:r>
              <a:rPr lang="hr-HR" altLang="en-US" dirty="0" err="1">
                <a:latin typeface="Helvetica" pitchFamily="34" charset="0"/>
              </a:rPr>
              <a:t>Officer</a:t>
            </a:r>
            <a:r>
              <a:rPr lang="hr-HR" altLang="en-US" dirty="0">
                <a:latin typeface="Helvetica" pitchFamily="34" charset="0"/>
              </a:rPr>
              <a:t>) 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456001" y="4922548"/>
            <a:ext cx="4499999" cy="1615827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en-US" dirty="0">
                <a:latin typeface="Helvetica" pitchFamily="34" charset="0"/>
              </a:rPr>
              <a:t>Povjerenik</a:t>
            </a:r>
            <a:r>
              <a:rPr lang="vi-VN" altLang="en-US" dirty="0">
                <a:latin typeface="Helvetica" pitchFamily="34" charset="0"/>
              </a:rPr>
              <a:t> za sigurnost</a:t>
            </a:r>
            <a:r>
              <a:rPr lang="hr-HR" altLang="en-US" dirty="0">
                <a:latin typeface="Helvetica" pitchFamily="34" charset="0"/>
              </a:rPr>
              <a:t> (Safety Officer)</a:t>
            </a:r>
            <a:r>
              <a:rPr lang="vi-VN" altLang="en-US" dirty="0">
                <a:latin typeface="Helvetica" pitchFamily="34" charset="0"/>
              </a:rPr>
              <a:t> nadzirat će mjesto nesreće dok na mjesto</a:t>
            </a:r>
            <a:r>
              <a:rPr lang="hr-HR" altLang="en-US" dirty="0">
                <a:latin typeface="Helvetica" pitchFamily="34" charset="0"/>
              </a:rPr>
              <a:t> </a:t>
            </a:r>
            <a:r>
              <a:rPr lang="vi-VN" altLang="en-US" dirty="0">
                <a:latin typeface="Helvetica" pitchFamily="34" charset="0"/>
              </a:rPr>
              <a:t>događaja ne dođu nadležna tijela.</a:t>
            </a:r>
            <a:endParaRPr lang="hr-HR" altLang="en-US" dirty="0">
              <a:latin typeface="Helvetic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l-PL" altLang="en-US" dirty="0">
                <a:latin typeface="Helvetica" pitchFamily="34" charset="0"/>
              </a:rPr>
              <a:t>Nakon toga pružit će pomoć nadležnim tijelima samo ako se to od njega zatraži.</a:t>
            </a:r>
            <a:endParaRPr lang="en-US" altLang="en-US" dirty="0">
              <a:latin typeface="Helvetic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4B95A4-0E81-4CC5-9E9B-880220E5E898}"/>
              </a:ext>
            </a:extLst>
          </p:cNvPr>
          <p:cNvSpPr/>
          <p:nvPr/>
        </p:nvSpPr>
        <p:spPr>
          <a:xfrm>
            <a:off x="1191000" y="5831027"/>
            <a:ext cx="4932000" cy="707886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r-HR" sz="2000" b="1" dirty="0">
                <a:solidFill>
                  <a:srgbClr val="FF0000"/>
                </a:solidFill>
                <a:latin typeface="Helvetica" pitchFamily="34" charset="0"/>
              </a:rPr>
              <a:t>UNESREĆENOM </a:t>
            </a:r>
          </a:p>
          <a:p>
            <a:pPr algn="ctr"/>
            <a:r>
              <a:rPr lang="en-ZA" sz="2000" b="1" dirty="0">
                <a:solidFill>
                  <a:srgbClr val="FF0000"/>
                </a:solidFill>
                <a:latin typeface="Helvetica" pitchFamily="34" charset="0"/>
              </a:rPr>
              <a:t>NEMOJTE </a:t>
            </a:r>
            <a:r>
              <a:rPr lang="hr-HR" sz="2000" b="1" dirty="0">
                <a:solidFill>
                  <a:srgbClr val="FF0000"/>
                </a:solidFill>
                <a:latin typeface="Helvetica" pitchFamily="34" charset="0"/>
              </a:rPr>
              <a:t>SKIDATI KACIGU!</a:t>
            </a:r>
            <a:endParaRPr lang="en-ZA" sz="2000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F19B-ADEA-4654-9827-AC0D0D2C0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87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C00814-166A-46CE-956D-070EB5BA90A0}"/>
              </a:ext>
            </a:extLst>
          </p:cNvPr>
          <p:cNvSpPr/>
          <p:nvPr/>
        </p:nvSpPr>
        <p:spPr>
          <a:xfrm>
            <a:off x="1191000" y="4926114"/>
            <a:ext cx="4932000" cy="707886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r-HR" sz="2000" b="1" dirty="0">
                <a:solidFill>
                  <a:srgbClr val="FF0000"/>
                </a:solidFill>
                <a:latin typeface="Helvetica" pitchFamily="34" charset="0"/>
              </a:rPr>
              <a:t>UNESREĆENOM PRILAZITE SPRIJEDA ILI STRAGA, NE SA STRANE!</a:t>
            </a:r>
            <a:endParaRPr lang="en-ZA" sz="2000" b="1" dirty="0">
              <a:solidFill>
                <a:srgbClr val="FF0000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431704" y="404664"/>
            <a:ext cx="532859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400" dirty="0">
                <a:latin typeface="Helvetica" pitchFamily="34" charset="0"/>
              </a:rPr>
              <a:t>Zaključak</a:t>
            </a:r>
            <a:endParaRPr lang="en-US" altLang="en-US" sz="4400" dirty="0">
              <a:latin typeface="Helvetica" pitchFamily="34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607069" y="1386289"/>
            <a:ext cx="897786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en-US" sz="2400" u="sng" dirty="0">
                <a:latin typeface="Helvetica" pitchFamily="34" charset="0"/>
              </a:rPr>
              <a:t>Vožnja u grupi može biti jako zabavna ako: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je svim članovima udobno unutar grupe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svi znaju što mogu očekivati u grupnoj vožnji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svi slijede osnovna pravila iz ove prezentacije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se svi smatraju dijelom grupe, a ne kao pojedinci sa vlastitim namjerama</a:t>
            </a:r>
          </a:p>
          <a:p>
            <a:pPr eaLnBrk="1" hangingPunct="1">
              <a:spcBef>
                <a:spcPct val="50000"/>
              </a:spcBef>
            </a:pPr>
            <a:r>
              <a:rPr lang="hr-HR" altLang="en-US" sz="2400" u="sng" dirty="0">
                <a:latin typeface="Helvetica" pitchFamily="34" charset="0"/>
              </a:rPr>
              <a:t>Ako ne želite ili ne možete voziti u grupi: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r-HR" altLang="en-US" sz="2400" dirty="0">
                <a:latin typeface="Helvetica" pitchFamily="34" charset="0"/>
              </a:rPr>
              <a:t>Napustite grupu i slijedite na sigurnoj udaljenosti od </a:t>
            </a:r>
            <a:r>
              <a:rPr lang="hr-HR" altLang="en-US" sz="2400" dirty="0" err="1">
                <a:latin typeface="Helvetica" pitchFamily="34" charset="0"/>
              </a:rPr>
              <a:t>Sweepera</a:t>
            </a:r>
            <a:r>
              <a:rPr lang="hr-HR" altLang="en-US" sz="2400" dirty="0">
                <a:latin typeface="Helvetica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0AA22-B067-4481-9947-5183BF61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88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0920E5-27CA-4F66-825E-D4CFD7163A12}"/>
              </a:ext>
            </a:extLst>
          </p:cNvPr>
          <p:cNvSpPr txBox="1"/>
          <p:nvPr/>
        </p:nvSpPr>
        <p:spPr>
          <a:xfrm>
            <a:off x="1685830" y="5730737"/>
            <a:ext cx="882033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/>
              <a:t>Vožnja bez kacige je najopasnija vožnja!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078500" y="1854000"/>
            <a:ext cx="100350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447675" defTabSz="893763" eaLnBrk="1" hangingPunct="1"/>
            <a:r>
              <a:rPr lang="vi-VN" altLang="en-US" sz="2000" dirty="0">
                <a:latin typeface="Helvetica" pitchFamily="34" charset="0"/>
              </a:rPr>
              <a:t>Podaci u ovoj prezentaciji dati su kao smjernic</a:t>
            </a:r>
            <a:r>
              <a:rPr lang="hr-HR" altLang="en-US" sz="2000" dirty="0">
                <a:latin typeface="Helvetica" pitchFamily="34" charset="0"/>
              </a:rPr>
              <a:t>e</a:t>
            </a:r>
            <a:r>
              <a:rPr lang="vi-VN" altLang="en-US" sz="2000" dirty="0">
                <a:latin typeface="Helvetica" pitchFamily="34" charset="0"/>
              </a:rPr>
              <a:t> za sigurnu vožnju. </a:t>
            </a:r>
            <a:endParaRPr lang="hr-HR" altLang="en-US" sz="2000" dirty="0">
              <a:latin typeface="Helvetica" pitchFamily="34" charset="0"/>
            </a:endParaRPr>
          </a:p>
          <a:p>
            <a:pPr indent="447675" defTabSz="893763" eaLnBrk="1" hangingPunct="1"/>
            <a:endParaRPr lang="hr-HR" altLang="en-US" sz="2000" dirty="0">
              <a:latin typeface="Helvetica" pitchFamily="34" charset="0"/>
            </a:endParaRPr>
          </a:p>
          <a:p>
            <a:pPr indent="447675" defTabSz="893763" eaLnBrk="1" hangingPunct="1"/>
            <a:r>
              <a:rPr lang="vi-VN" altLang="en-US" sz="2000" dirty="0">
                <a:latin typeface="Helvetica" pitchFamily="34" charset="0"/>
              </a:rPr>
              <a:t>Svaka osoba sudjeluje u aktivnostima isključivo po svom izboru, a </a:t>
            </a:r>
            <a:r>
              <a:rPr lang="hr-HR" altLang="en-US" sz="2000" dirty="0">
                <a:latin typeface="Helvetica" pitchFamily="34" charset="0"/>
              </a:rPr>
              <a:t>za </a:t>
            </a:r>
            <a:r>
              <a:rPr lang="vi-VN" altLang="en-US" sz="2000" dirty="0">
                <a:latin typeface="Helvetica" pitchFamily="34" charset="0"/>
              </a:rPr>
              <a:t>sudjelovanje </a:t>
            </a:r>
            <a:r>
              <a:rPr lang="hr-HR" altLang="en-US" sz="2000" dirty="0">
                <a:latin typeface="Helvetica" pitchFamily="34" charset="0"/>
              </a:rPr>
              <a:t>u grupnim vožnjama </a:t>
            </a:r>
            <a:r>
              <a:rPr lang="vi-VN" altLang="en-US" sz="2000" dirty="0">
                <a:latin typeface="Helvetica" pitchFamily="34" charset="0"/>
              </a:rPr>
              <a:t>ov</a:t>
            </a:r>
            <a:r>
              <a:rPr lang="hr-HR" altLang="en-US" sz="2000" dirty="0">
                <a:latin typeface="Helvetica" pitchFamily="34" charset="0"/>
              </a:rPr>
              <a:t>a</a:t>
            </a:r>
            <a:r>
              <a:rPr lang="vi-VN" altLang="en-US" sz="2000" dirty="0">
                <a:latin typeface="Helvetica" pitchFamily="34" charset="0"/>
              </a:rPr>
              <a:t> ili bilo koj</a:t>
            </a:r>
            <a:r>
              <a:rPr lang="hr-HR" altLang="en-US" sz="2000" dirty="0">
                <a:latin typeface="Helvetica" pitchFamily="34" charset="0"/>
              </a:rPr>
              <a:t>a</a:t>
            </a:r>
            <a:r>
              <a:rPr lang="vi-VN" altLang="en-US" sz="2000" dirty="0">
                <a:latin typeface="Helvetica" pitchFamily="34" charset="0"/>
              </a:rPr>
              <a:t> drug</a:t>
            </a:r>
            <a:r>
              <a:rPr lang="hr-HR" altLang="en-US" sz="2000" dirty="0">
                <a:latin typeface="Helvetica" pitchFamily="34" charset="0"/>
              </a:rPr>
              <a:t>a</a:t>
            </a:r>
            <a:r>
              <a:rPr lang="vi-VN" altLang="en-US" sz="2000" dirty="0">
                <a:latin typeface="Helvetica" pitchFamily="34" charset="0"/>
              </a:rPr>
              <a:t> organizacij</a:t>
            </a:r>
            <a:r>
              <a:rPr lang="hr-HR" altLang="en-US" sz="2000" dirty="0">
                <a:latin typeface="Helvetica" pitchFamily="34" charset="0"/>
              </a:rPr>
              <a:t>a</a:t>
            </a:r>
            <a:r>
              <a:rPr lang="vi-VN" altLang="en-US" sz="2000" dirty="0">
                <a:latin typeface="Helvetica" pitchFamily="34" charset="0"/>
              </a:rPr>
              <a:t> za bilo koje i sve </a:t>
            </a:r>
            <a:r>
              <a:rPr lang="hr-HR" altLang="en-US" sz="2000" dirty="0">
                <a:latin typeface="Helvetica" pitchFamily="34" charset="0"/>
              </a:rPr>
              <a:t>propuste i štete</a:t>
            </a:r>
            <a:r>
              <a:rPr lang="vi-VN" altLang="en-US" sz="2000" dirty="0">
                <a:latin typeface="Helvetica" pitchFamily="34" charset="0"/>
              </a:rPr>
              <a:t> koje rezultiraju sudjelovanjem u bilo kojem klupskom ili privatnom događaju ili aktivnosti</a:t>
            </a:r>
            <a:r>
              <a:rPr lang="hr-HR" altLang="en-US" sz="2000" dirty="0">
                <a:latin typeface="Helvetica" pitchFamily="34" charset="0"/>
              </a:rPr>
              <a:t>ma ne snosi odgovornost.</a:t>
            </a:r>
            <a:r>
              <a:rPr lang="vi-VN" altLang="en-US" sz="2000" dirty="0">
                <a:latin typeface="Helvetica" pitchFamily="34" charset="0"/>
              </a:rPr>
              <a:t> </a:t>
            </a:r>
            <a:endParaRPr lang="hr-HR" altLang="en-US" sz="2000" dirty="0">
              <a:latin typeface="Helvetica" pitchFamily="34" charset="0"/>
            </a:endParaRPr>
          </a:p>
          <a:p>
            <a:pPr indent="447675" defTabSz="893763" eaLnBrk="1" hangingPunct="1"/>
            <a:endParaRPr lang="hr-HR" altLang="en-US" sz="2000" dirty="0">
              <a:latin typeface="Helvetica" pitchFamily="34" charset="0"/>
            </a:endParaRPr>
          </a:p>
          <a:p>
            <a:pPr indent="447675" defTabSz="893763" eaLnBrk="1" hangingPunct="1"/>
            <a:r>
              <a:rPr lang="vi-VN" altLang="en-US" sz="2000" dirty="0">
                <a:latin typeface="Helvetica" pitchFamily="34" charset="0"/>
              </a:rPr>
              <a:t>Sve aktivnosti i događaji moraju biti u skladu s lokalnim zakonima i odredbama. </a:t>
            </a:r>
            <a:endParaRPr lang="hr-HR" altLang="en-US" sz="2000" dirty="0">
              <a:latin typeface="Helvetica" pitchFamily="34" charset="0"/>
            </a:endParaRPr>
          </a:p>
          <a:p>
            <a:pPr indent="447675" defTabSz="893763" eaLnBrk="1" hangingPunct="1"/>
            <a:endParaRPr lang="hr-HR" altLang="en-US" sz="2000" dirty="0">
              <a:latin typeface="Helvetica" pitchFamily="34" charset="0"/>
            </a:endParaRPr>
          </a:p>
          <a:p>
            <a:pPr indent="447675" defTabSz="893763" eaLnBrk="1" hangingPunct="1"/>
            <a:r>
              <a:rPr lang="vi-VN" altLang="en-US" sz="2000" dirty="0">
                <a:latin typeface="Helvetica" pitchFamily="34" charset="0"/>
              </a:rPr>
              <a:t>Za bilo kakve osobne ozljede ili materijalnu štetu nastalu tijekom </a:t>
            </a:r>
            <a:r>
              <a:rPr lang="hr-HR" altLang="en-US" sz="2000" dirty="0">
                <a:latin typeface="Helvetica" pitchFamily="34" charset="0"/>
              </a:rPr>
              <a:t>zajedničke vožnje u grupi </a:t>
            </a:r>
            <a:r>
              <a:rPr lang="vi-VN" altLang="en-US" sz="2000" dirty="0">
                <a:latin typeface="Helvetica" pitchFamily="34" charset="0"/>
              </a:rPr>
              <a:t>ili </a:t>
            </a:r>
            <a:r>
              <a:rPr lang="hr-HR" altLang="en-US" sz="2000" dirty="0">
                <a:latin typeface="Helvetica" pitchFamily="34" charset="0"/>
              </a:rPr>
              <a:t>kod </a:t>
            </a:r>
            <a:r>
              <a:rPr lang="vi-VN" altLang="en-US" sz="2000" dirty="0">
                <a:latin typeface="Helvetica" pitchFamily="34" charset="0"/>
              </a:rPr>
              <a:t>privatnih aktivnosti ili u bilo koje vrijeme, odgovornost </a:t>
            </a:r>
            <a:r>
              <a:rPr lang="hr-HR" altLang="en-US" sz="2000" dirty="0">
                <a:latin typeface="Helvetica" pitchFamily="34" charset="0"/>
              </a:rPr>
              <a:t>je na pojedincu</a:t>
            </a:r>
            <a:r>
              <a:rPr lang="vi-VN" altLang="en-US" sz="2000" dirty="0">
                <a:latin typeface="Helvetica" pitchFamily="34" charset="0"/>
              </a:rPr>
              <a:t>, i ni u kojem trenutku neće autor, trener, kompanija Harley-Davidson®, Harley Owners Group® ili bilo koji od njegovih </a:t>
            </a:r>
            <a:r>
              <a:rPr lang="hr-HR" altLang="en-US" sz="2000" dirty="0">
                <a:latin typeface="Helvetica" pitchFamily="34" charset="0"/>
              </a:rPr>
              <a:t>časnika</a:t>
            </a:r>
            <a:r>
              <a:rPr lang="vi-VN" altLang="en-US" sz="2000" dirty="0">
                <a:latin typeface="Helvetica" pitchFamily="34" charset="0"/>
              </a:rPr>
              <a:t> biti odgovor</a:t>
            </a:r>
            <a:r>
              <a:rPr lang="hr-HR" altLang="en-US" sz="2000" dirty="0">
                <a:latin typeface="Helvetica" pitchFamily="34" charset="0"/>
              </a:rPr>
              <a:t>ni.</a:t>
            </a:r>
            <a:endParaRPr lang="en-US" altLang="en-US" sz="2000" dirty="0">
              <a:latin typeface="Helvetica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51684" y="414000"/>
            <a:ext cx="568863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r-HR" altLang="en-US" sz="3600" dirty="0">
                <a:latin typeface="Helvetica" pitchFamily="34" charset="0"/>
              </a:rPr>
              <a:t>Odricanje od odgovornosti</a:t>
            </a:r>
            <a:endParaRPr lang="en-US" altLang="en-US" sz="36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13E2A-1D5A-459D-B0BF-228CBABCF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89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1000" y="1719000"/>
            <a:ext cx="98100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Europ</a:t>
            </a:r>
            <a:r>
              <a:rPr lang="hr-HR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ske</a:t>
            </a:r>
            <a:r>
              <a:rPr lang="hr-HR" sz="2400" dirty="0">
                <a:latin typeface="Helvetica" panose="020B0604020202020204" pitchFamily="34" charset="0"/>
                <a:cs typeface="Helvetica" panose="020B0604020202020204" pitchFamily="34" charset="0"/>
              </a:rPr>
              <a:t> norme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hr-HR" sz="2400" dirty="0">
                <a:latin typeface="Helvetica" panose="020B0604020202020204" pitchFamily="34" charset="0"/>
                <a:cs typeface="Helvetica" panose="020B0604020202020204" pitchFamily="34" charset="0"/>
              </a:rPr>
              <a:t>za osobnu zaštitnu opremu vozača motocikala </a:t>
            </a:r>
            <a:r>
              <a:rPr lang="hr-HR" dirty="0">
                <a:latin typeface="Helvetica" panose="020B0604020202020204" pitchFamily="34" charset="0"/>
                <a:cs typeface="Helvetica" panose="020B0604020202020204" pitchFamily="34" charset="0"/>
              </a:rPr>
              <a:t>(Personal </a:t>
            </a:r>
            <a:r>
              <a:rPr lang="hr-HR" dirty="0" err="1">
                <a:latin typeface="Helvetica" panose="020B0604020202020204" pitchFamily="34" charset="0"/>
                <a:cs typeface="Helvetica" panose="020B0604020202020204" pitchFamily="34" charset="0"/>
              </a:rPr>
              <a:t>Protective</a:t>
            </a:r>
            <a:r>
              <a:rPr lang="hr-HR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cs typeface="Helvetica" panose="020B0604020202020204" pitchFamily="34" charset="0"/>
              </a:rPr>
              <a:t>Equipment</a:t>
            </a:r>
            <a:r>
              <a:rPr lang="hr-HR" dirty="0">
                <a:latin typeface="Helvetica" panose="020B0604020202020204" pitchFamily="34" charset="0"/>
                <a:cs typeface="Helvetica" panose="020B0604020202020204" pitchFamily="34" charset="0"/>
              </a:rPr>
              <a:t> - PPE)</a:t>
            </a:r>
            <a:endParaRPr lang="hr-HR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b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 1621-1:2012 -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Štitnici ramena, laktova, kukova, i koljena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 1621-2:2014 -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Štitnici leđa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 1621-3:2018 -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Štitnici prsa</a:t>
            </a:r>
          </a:p>
          <a:p>
            <a:pPr marL="1878013" indent="-1878013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 1621-4 2013 -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Zračni jastuci koji se mehanički aktiviraju povlačenjem uzice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 13594:2015 -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Rukavice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057400" indent="-205740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 13595:2002 -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Jakne i hlače; tri vrste testova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struganje, trganje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 čvrstoća kod naglih udara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 13634:2017 -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Obuća; zajedno sa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 13595</a:t>
            </a:r>
            <a:endParaRPr lang="hr-HR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 14021:2003 -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Štitnici za tijelo za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off-road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vožnje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057400" indent="-205740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EN 17092:2020 -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Jakne i hlače tipa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‘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zaštitna odjeća za motocikliste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’.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K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las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e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podstave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AAA, AA, A, B </a:t>
            </a:r>
            <a:r>
              <a:rPr lang="hr-HR" sz="2000" dirty="0"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9937-7C60-4CB5-ABF1-8FF844CD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37C8520-9664-4396-925F-C7696EEEA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421" y="404664"/>
            <a:ext cx="5904656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altLang="en-US" sz="4000" dirty="0">
                <a:latin typeface="Helvetica" pitchFamily="34" charset="0"/>
              </a:rPr>
              <a:t>Zaštitna oprema</a:t>
            </a:r>
            <a:endParaRPr lang="en-US" altLang="en-US" sz="40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3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0616" y="1534804"/>
            <a:ext cx="7250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en-US" u="sng" dirty="0">
                <a:latin typeface="Helvetica" pitchFamily="34" charset="0"/>
                <a:hlinkClick r:id="rId2"/>
              </a:rPr>
              <a:t>https://pleterchapter.com/video/18902/2021-06-adria-tour-perfect-ride</a:t>
            </a:r>
            <a:endParaRPr lang="en-US" altLang="en-US" dirty="0">
              <a:latin typeface="Helvetica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3FBD055-CF4F-4D5D-933C-CBFAFBF9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90</a:t>
            </a:fld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5BE707-A59A-41D4-9ABD-A0B2C034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487" y="2302761"/>
            <a:ext cx="2518519" cy="360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33BF47-2FB1-4E6E-9CA9-81C7FB8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995" y="2302761"/>
            <a:ext cx="3420000" cy="360000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B53105ED-A86A-48B9-A203-F9B28F3CF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683" y="350513"/>
            <a:ext cx="5688632" cy="792162"/>
          </a:xfrm>
          <a:prstGeom prst="rect">
            <a:avLst/>
          </a:prstGeom>
          <a:solidFill>
            <a:srgbClr val="FF9900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r-HR" b="1" dirty="0">
                <a:latin typeface="Helvetica" panose="020B0604020202020204" pitchFamily="34" charset="0"/>
                <a:cs typeface="Helvetica" panose="020B0604020202020204" pitchFamily="34" charset="0"/>
              </a:rPr>
              <a:t>Pleter Chapter Croatia - Perfect </a:t>
            </a:r>
            <a:r>
              <a:rPr lang="hr-HR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Ride</a:t>
            </a:r>
            <a:r>
              <a:rPr lang="hr-HR" b="1" dirty="0">
                <a:latin typeface="Helvetica" panose="020B0604020202020204" pitchFamily="34" charset="0"/>
                <a:cs typeface="Helvetica" panose="020B0604020202020204" pitchFamily="34" charset="0"/>
              </a:rPr>
              <a:t> at Adria Tour</a:t>
            </a:r>
          </a:p>
          <a:p>
            <a:pPr algn="ctr"/>
            <a:r>
              <a:rPr lang="hr-HR" b="1" dirty="0">
                <a:latin typeface="Helvetica" panose="020B0604020202020204" pitchFamily="34" charset="0"/>
                <a:cs typeface="Helvetica" panose="020B0604020202020204" pitchFamily="34" charset="0"/>
              </a:rPr>
              <a:t>20.06.2021 - 40 HD </a:t>
            </a:r>
            <a:r>
              <a:rPr lang="hr-HR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bikes</a:t>
            </a:r>
            <a:endParaRPr lang="hr-HR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38348B-5856-48DE-8AD2-F00219752B24}"/>
              </a:ext>
            </a:extLst>
          </p:cNvPr>
          <p:cNvSpPr txBox="1"/>
          <p:nvPr/>
        </p:nvSpPr>
        <p:spPr>
          <a:xfrm>
            <a:off x="3328500" y="6202122"/>
            <a:ext cx="553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https://www.youtube.com/watch?v=S7_OW5a3shA</a:t>
            </a:r>
            <a:endParaRPr lang="hr-H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4722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92072" y="620688"/>
            <a:ext cx="1732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en-US" u="sng" dirty="0">
                <a:latin typeface="Helvetica" pitchFamily="34" charset="0"/>
              </a:rPr>
              <a:t>LITERATURA</a:t>
            </a:r>
            <a:r>
              <a:rPr lang="en-US" altLang="en-US" u="sng" dirty="0">
                <a:latin typeface="Helvetica" pitchFamily="34" charset="0"/>
              </a:rPr>
              <a:t>:</a:t>
            </a:r>
            <a:r>
              <a:rPr lang="en-US" altLang="en-US" dirty="0">
                <a:latin typeface="Helvetica" pitchFamily="34" charset="0"/>
              </a:rPr>
              <a:t> </a:t>
            </a: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268760"/>
            <a:ext cx="2971800" cy="2228850"/>
          </a:xfrm>
          <a:prstGeom prst="rect">
            <a:avLst/>
          </a:prstGeom>
        </p:spPr>
      </p:pic>
      <p:pic>
        <p:nvPicPr>
          <p:cNvPr id="4" name="Picture 3" descr="D:\scans\DOC\DOC_Page_1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7" t="23555" r="19177" b="21362"/>
          <a:stretch/>
        </p:blipFill>
        <p:spPr bwMode="auto">
          <a:xfrm>
            <a:off x="5092071" y="1285270"/>
            <a:ext cx="1583690" cy="2212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721607" y="4083282"/>
          <a:ext cx="1543050" cy="220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5" imgW="4000314" imgH="5667344" progId="AcroExch.Document.11">
                  <p:embed/>
                </p:oleObj>
              </mc:Choice>
              <mc:Fallback>
                <p:oleObj name="Acrobat Document" r:id="rId5" imgW="4000314" imgH="5667344" progId="AcroExch.Document.11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000" t="6352" r="4500" b="6352"/>
                      <a:stretch>
                        <a:fillRect/>
                      </a:stretch>
                    </p:blipFill>
                    <p:spPr bwMode="auto">
                      <a:xfrm>
                        <a:off x="8721607" y="4083282"/>
                        <a:ext cx="1543050" cy="2205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t="9257" r="6641" b="25741"/>
          <a:stretch/>
        </p:blipFill>
        <p:spPr bwMode="auto">
          <a:xfrm>
            <a:off x="1991544" y="4104175"/>
            <a:ext cx="3291542" cy="2175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9626" r="10691" b="19626"/>
          <a:stretch/>
        </p:blipFill>
        <p:spPr bwMode="auto">
          <a:xfrm>
            <a:off x="5375920" y="4104175"/>
            <a:ext cx="3265220" cy="2175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9564" r="9930" b="9126"/>
          <a:stretch/>
        </p:blipFill>
        <p:spPr bwMode="auto">
          <a:xfrm>
            <a:off x="6824148" y="1285270"/>
            <a:ext cx="3448316" cy="2212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19536" y="3491376"/>
            <a:ext cx="15071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en-US" sz="1200" dirty="0">
                <a:latin typeface="Helvetica" pitchFamily="34" charset="0"/>
              </a:rPr>
              <a:t>Autor: Luis da Silva</a:t>
            </a:r>
            <a:endParaRPr lang="en-US" altLang="en-US" sz="1200" dirty="0">
              <a:latin typeface="Helvetic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8152" y="3654157"/>
            <a:ext cx="19912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en-US" sz="1200" dirty="0">
                <a:latin typeface="Helvetica" pitchFamily="34" charset="0"/>
              </a:rPr>
              <a:t>Prijevod: Miljenko Mužević</a:t>
            </a:r>
            <a:endParaRPr lang="en-US" altLang="en-US" sz="1200" dirty="0">
              <a:latin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4347" y="3474260"/>
            <a:ext cx="16514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en-US" sz="1200" dirty="0">
                <a:latin typeface="Helvetica" pitchFamily="34" charset="0"/>
              </a:rPr>
              <a:t>Autor: Jerry Palladino</a:t>
            </a:r>
            <a:endParaRPr lang="en-US" altLang="en-US" sz="1200" dirty="0">
              <a:latin typeface="Helvetic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1172" y="3474260"/>
            <a:ext cx="16514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en-US" sz="1200" dirty="0">
                <a:latin typeface="Helvetica" pitchFamily="34" charset="0"/>
              </a:rPr>
              <a:t>Autor: Jerry Palladino</a:t>
            </a:r>
            <a:endParaRPr lang="en-US" altLang="en-US" sz="1200" dirty="0">
              <a:latin typeface="Helvetic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19536" y="6270323"/>
            <a:ext cx="16514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en-US" sz="1200" dirty="0">
                <a:latin typeface="Helvetica" pitchFamily="34" charset="0"/>
              </a:rPr>
              <a:t>Autor: Jerry Palladino</a:t>
            </a:r>
            <a:endParaRPr lang="en-US" altLang="en-US" sz="1200" dirty="0">
              <a:latin typeface="Helvetic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83086" y="6279848"/>
            <a:ext cx="16514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en-US" sz="1200" dirty="0">
                <a:latin typeface="Helvetica" pitchFamily="34" charset="0"/>
              </a:rPr>
              <a:t>Autor: Jerry Palladino</a:t>
            </a:r>
            <a:endParaRPr lang="en-US" altLang="en-US" sz="1200" dirty="0">
              <a:latin typeface="Helvetic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41140" y="6279848"/>
            <a:ext cx="1805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altLang="en-US" sz="1200" dirty="0">
                <a:latin typeface="Helvetica" pitchFamily="34" charset="0"/>
              </a:rPr>
              <a:t>Autor: Miljenko Mužević</a:t>
            </a:r>
            <a:endParaRPr lang="en-US" altLang="en-US" sz="1200" dirty="0">
              <a:latin typeface="Helvetica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3FBD055-CF4F-4D5D-933C-CBFAFBF9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F7489-6264-4F18-A4A2-7B3681F7F9B8}" type="slidenum">
              <a:rPr lang="en-GB" smtClean="0"/>
              <a:pPr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7456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H-D Letterpres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4180</TotalTime>
  <Words>5921</Words>
  <Application>Microsoft Office PowerPoint</Application>
  <PresentationFormat>Widescreen</PresentationFormat>
  <Paragraphs>934</Paragraphs>
  <Slides>91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1" baseType="lpstr">
      <vt:lpstr>Aptos Narrow</vt:lpstr>
      <vt:lpstr>Arial</vt:lpstr>
      <vt:lpstr>Calibri</vt:lpstr>
      <vt:lpstr>Courier New</vt:lpstr>
      <vt:lpstr>H-D Letterpress</vt:lpstr>
      <vt:lpstr>Helvetica</vt:lpstr>
      <vt:lpstr>Helvetica S</vt:lpstr>
      <vt:lpstr>Wingdings</vt:lpstr>
      <vt:lpstr>Custom Design</vt:lpstr>
      <vt:lpstr>Acrobat Document</vt:lpstr>
      <vt:lpstr> Dobro došli na teorijski dio obuke   sigurne vožnje motociklom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Aimee Wiseman</dc:creator>
  <cp:lastModifiedBy>Zoran Markusic</cp:lastModifiedBy>
  <cp:revision>475</cp:revision>
  <dcterms:created xsi:type="dcterms:W3CDTF">2013-08-21T13:59:04Z</dcterms:created>
  <dcterms:modified xsi:type="dcterms:W3CDTF">2026-04-14T17:12:18Z</dcterms:modified>
</cp:coreProperties>
</file>